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 id="2147483816" r:id="rId2"/>
    <p:sldMasterId id="2147483828" r:id="rId3"/>
    <p:sldMasterId id="2147483840" r:id="rId4"/>
    <p:sldMasterId id="2147483852" r:id="rId5"/>
  </p:sldMasterIdLst>
  <p:notesMasterIdLst>
    <p:notesMasterId r:id="rId72"/>
  </p:notesMasterIdLst>
  <p:sldIdLst>
    <p:sldId id="257" r:id="rId6"/>
    <p:sldId id="362" r:id="rId7"/>
    <p:sldId id="305" r:id="rId8"/>
    <p:sldId id="258" r:id="rId9"/>
    <p:sldId id="293" r:id="rId10"/>
    <p:sldId id="294" r:id="rId11"/>
    <p:sldId id="295" r:id="rId12"/>
    <p:sldId id="296" r:id="rId13"/>
    <p:sldId id="297" r:id="rId14"/>
    <p:sldId id="298" r:id="rId15"/>
    <p:sldId id="300" r:id="rId16"/>
    <p:sldId id="299" r:id="rId17"/>
    <p:sldId id="302" r:id="rId18"/>
    <p:sldId id="304" r:id="rId19"/>
    <p:sldId id="363" r:id="rId20"/>
    <p:sldId id="364" r:id="rId21"/>
    <p:sldId id="366" r:id="rId22"/>
    <p:sldId id="365" r:id="rId23"/>
    <p:sldId id="367" r:id="rId24"/>
    <p:sldId id="368" r:id="rId25"/>
    <p:sldId id="369" r:id="rId26"/>
    <p:sldId id="370" r:id="rId27"/>
    <p:sldId id="372" r:id="rId28"/>
    <p:sldId id="373" r:id="rId29"/>
    <p:sldId id="374" r:id="rId30"/>
    <p:sldId id="375" r:id="rId31"/>
    <p:sldId id="376" r:id="rId32"/>
    <p:sldId id="386" r:id="rId33"/>
    <p:sldId id="394" r:id="rId34"/>
    <p:sldId id="377" r:id="rId35"/>
    <p:sldId id="395" r:id="rId36"/>
    <p:sldId id="378" r:id="rId37"/>
    <p:sldId id="382" r:id="rId38"/>
    <p:sldId id="383" r:id="rId39"/>
    <p:sldId id="384" r:id="rId40"/>
    <p:sldId id="385" r:id="rId41"/>
    <p:sldId id="387" r:id="rId42"/>
    <p:sldId id="388" r:id="rId43"/>
    <p:sldId id="389" r:id="rId44"/>
    <p:sldId id="390" r:id="rId45"/>
    <p:sldId id="392" r:id="rId46"/>
    <p:sldId id="396" r:id="rId47"/>
    <p:sldId id="397" r:id="rId48"/>
    <p:sldId id="398" r:id="rId49"/>
    <p:sldId id="399" r:id="rId50"/>
    <p:sldId id="400" r:id="rId51"/>
    <p:sldId id="401" r:id="rId52"/>
    <p:sldId id="402" r:id="rId53"/>
    <p:sldId id="403" r:id="rId54"/>
    <p:sldId id="404" r:id="rId55"/>
    <p:sldId id="405" r:id="rId56"/>
    <p:sldId id="406" r:id="rId57"/>
    <p:sldId id="407" r:id="rId58"/>
    <p:sldId id="408" r:id="rId59"/>
    <p:sldId id="409" r:id="rId60"/>
    <p:sldId id="410" r:id="rId61"/>
    <p:sldId id="411" r:id="rId62"/>
    <p:sldId id="412" r:id="rId63"/>
    <p:sldId id="413" r:id="rId64"/>
    <p:sldId id="414" r:id="rId65"/>
    <p:sldId id="415" r:id="rId66"/>
    <p:sldId id="416" r:id="rId67"/>
    <p:sldId id="417" r:id="rId68"/>
    <p:sldId id="419" r:id="rId69"/>
    <p:sldId id="418" r:id="rId70"/>
    <p:sldId id="420"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60"/>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tableStyles" Target="tableStyle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1FA33-84A7-4F16-B587-D9C008E5D182}" type="datetimeFigureOut">
              <a:rPr lang="fr-FR" smtClean="0"/>
              <a:pPr/>
              <a:t>15/09/2017</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8EB43-9D6E-4454-99E3-C79E34A6996E}" type="slidenum">
              <a:rPr lang="fr-FR" smtClean="0"/>
              <a:pPr/>
              <a:t>‹N°›</a:t>
            </a:fld>
            <a:endParaRPr lang="fr-FR"/>
          </a:p>
        </p:txBody>
      </p:sp>
    </p:spTree>
    <p:extLst>
      <p:ext uri="{BB962C8B-B14F-4D97-AF65-F5344CB8AC3E}">
        <p14:creationId xmlns:p14="http://schemas.microsoft.com/office/powerpoint/2010/main" val="715211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7</a:t>
            </a:fld>
            <a:endParaRPr lang="fr-FR"/>
          </a:p>
        </p:txBody>
      </p:sp>
    </p:spTree>
    <p:extLst>
      <p:ext uri="{BB962C8B-B14F-4D97-AF65-F5344CB8AC3E}">
        <p14:creationId xmlns:p14="http://schemas.microsoft.com/office/powerpoint/2010/main" val="1720436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500" kern="1200" baseline="0" dirty="0" smtClean="0">
                <a:solidFill>
                  <a:schemeClr val="tx1"/>
                </a:solidFill>
                <a:effectLst/>
                <a:latin typeface="+mn-lt"/>
                <a:ea typeface="+mn-ea"/>
                <a:cs typeface="+mn-cs"/>
              </a:rPr>
              <a:t>Du moins était-ce ainsi jusqu’à un passé récent... Cette définition est en train de voler en éclats : de nouvelles formes d’organisation familiale se multiplient, dans laquelle la parenté biologique ne se confond plus avec la parenté sociale. On vit avec </a:t>
            </a:r>
            <a:r>
              <a:rPr lang="fr-FR" sz="1500" i="1" kern="1200" baseline="0" dirty="0" smtClean="0">
                <a:solidFill>
                  <a:schemeClr val="tx1"/>
                </a:solidFill>
                <a:effectLst/>
                <a:latin typeface="+mn-lt"/>
                <a:ea typeface="+mn-ea"/>
                <a:cs typeface="+mn-cs"/>
              </a:rPr>
              <a:t>«la femme de papa»</a:t>
            </a:r>
            <a:r>
              <a:rPr lang="fr-FR" sz="1500" kern="1200" baseline="0" dirty="0" smtClean="0">
                <a:solidFill>
                  <a:schemeClr val="tx1"/>
                </a:solidFill>
                <a:effectLst/>
                <a:latin typeface="+mn-lt"/>
                <a:ea typeface="+mn-ea"/>
                <a:cs typeface="+mn-cs"/>
              </a:rPr>
              <a:t> ou </a:t>
            </a:r>
            <a:r>
              <a:rPr lang="fr-FR" sz="1500" i="1" kern="1200" baseline="0" dirty="0" smtClean="0">
                <a:solidFill>
                  <a:schemeClr val="tx1"/>
                </a:solidFill>
                <a:effectLst/>
                <a:latin typeface="+mn-lt"/>
                <a:ea typeface="+mn-ea"/>
                <a:cs typeface="+mn-cs"/>
              </a:rPr>
              <a:t>«l’ami de maman»</a:t>
            </a:r>
            <a:r>
              <a:rPr lang="fr-FR" sz="1500" kern="1200" baseline="0" dirty="0" smtClean="0">
                <a:solidFill>
                  <a:schemeClr val="tx1"/>
                </a:solidFill>
                <a:effectLst/>
                <a:latin typeface="+mn-lt"/>
                <a:ea typeface="+mn-ea"/>
                <a:cs typeface="+mn-cs"/>
              </a:rPr>
              <a:t>. Les </a:t>
            </a:r>
            <a:r>
              <a:rPr lang="fr-FR" sz="1500" i="1" kern="1200" baseline="0" dirty="0" smtClean="0">
                <a:solidFill>
                  <a:schemeClr val="tx1"/>
                </a:solidFill>
                <a:effectLst/>
                <a:latin typeface="+mn-lt"/>
                <a:ea typeface="+mn-ea"/>
                <a:cs typeface="+mn-cs"/>
              </a:rPr>
              <a:t>«beaux-parents», </a:t>
            </a:r>
            <a:r>
              <a:rPr lang="fr-FR" sz="1500" kern="1200" baseline="0" dirty="0" smtClean="0">
                <a:solidFill>
                  <a:schemeClr val="tx1"/>
                </a:solidFill>
                <a:effectLst/>
                <a:latin typeface="+mn-lt"/>
                <a:ea typeface="+mn-ea"/>
                <a:cs typeface="+mn-cs"/>
              </a:rPr>
              <a:t>les </a:t>
            </a:r>
            <a:r>
              <a:rPr lang="fr-FR" sz="1500" i="1" kern="1200" baseline="0" dirty="0" smtClean="0">
                <a:solidFill>
                  <a:schemeClr val="tx1"/>
                </a:solidFill>
                <a:effectLst/>
                <a:latin typeface="+mn-lt"/>
                <a:ea typeface="+mn-ea"/>
                <a:cs typeface="+mn-cs"/>
              </a:rPr>
              <a:t>«beaux-enfants»</a:t>
            </a:r>
            <a:r>
              <a:rPr lang="fr-FR" sz="1500" kern="1200" baseline="0" dirty="0" smtClean="0">
                <a:solidFill>
                  <a:schemeClr val="tx1"/>
                </a:solidFill>
                <a:effectLst/>
                <a:latin typeface="+mn-lt"/>
                <a:ea typeface="+mn-ea"/>
                <a:cs typeface="+mn-cs"/>
              </a:rPr>
              <a:t> et les « </a:t>
            </a:r>
            <a:r>
              <a:rPr lang="fr-FR" sz="1500" i="1" kern="1200" baseline="0" dirty="0" smtClean="0">
                <a:solidFill>
                  <a:schemeClr val="tx1"/>
                </a:solidFill>
                <a:effectLst/>
                <a:latin typeface="+mn-lt"/>
                <a:ea typeface="+mn-ea"/>
                <a:cs typeface="+mn-cs"/>
              </a:rPr>
              <a:t>parents» s</a:t>
            </a:r>
            <a:r>
              <a:rPr lang="fr-FR" sz="1500" kern="1200" baseline="0" dirty="0" smtClean="0">
                <a:solidFill>
                  <a:schemeClr val="tx1"/>
                </a:solidFill>
                <a:effectLst/>
                <a:latin typeface="+mn-lt"/>
                <a:ea typeface="+mn-ea"/>
                <a:cs typeface="+mn-cs"/>
              </a:rPr>
              <a:t>ont légion ! Après le divorce, en effet, le couple est souvent multiplié par deux et les enfants ont deux foyers de référence. Plutôt que soustraction, il y a alors abondance de parents. L’enfant ne dispose plus d’un père, mais de deux, un père biologique et un père social. Il ne dispose plus d’une mère, mais de deux, une mère biologique et une mère sociale. </a:t>
            </a: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12</a:t>
            </a:fld>
            <a:endParaRPr lang="fr-FR"/>
          </a:p>
        </p:txBody>
      </p:sp>
    </p:spTree>
    <p:extLst>
      <p:ext uri="{BB962C8B-B14F-4D97-AF65-F5344CB8AC3E}">
        <p14:creationId xmlns:p14="http://schemas.microsoft.com/office/powerpoint/2010/main" val="401826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FR" sz="1500" kern="1200" baseline="0" dirty="0" smtClean="0">
                <a:solidFill>
                  <a:schemeClr val="tx1"/>
                </a:solidFill>
                <a:effectLst/>
                <a:latin typeface="+mn-lt"/>
                <a:ea typeface="+mn-ea"/>
                <a:cs typeface="+mn-cs"/>
              </a:rPr>
              <a:t>Ce verset de la Bible indique de manière claire que la famille vient de Dieu et que toutes les familles de la terre sont issues de lui. La famille n’est pas le résultat d’une évolution historique ou sociologique. La Parole de Dieu nous révèle en elle une forme de vie aux contours principaux fermement dessinés. Dieu y a joint des commandements particuliers. Il a institué la famille.</a:t>
            </a:r>
          </a:p>
          <a:p>
            <a:r>
              <a:rPr lang="fr-FR" sz="1500" i="1" kern="1200" baseline="0" dirty="0" smtClean="0">
                <a:solidFill>
                  <a:schemeClr val="tx1"/>
                </a:solidFill>
                <a:effectLst/>
                <a:latin typeface="+mn-lt"/>
                <a:ea typeface="+mn-ea"/>
                <a:cs typeface="+mn-cs"/>
              </a:rPr>
              <a:t>«Toute famille dans les cieux et sur la terre...»</a:t>
            </a:r>
            <a:r>
              <a:rPr lang="fr-FR" sz="1500" kern="1200" baseline="0" dirty="0" smtClean="0">
                <a:solidFill>
                  <a:schemeClr val="tx1"/>
                </a:solidFill>
                <a:effectLst/>
                <a:latin typeface="+mn-lt"/>
                <a:ea typeface="+mn-ea"/>
                <a:cs typeface="+mn-cs"/>
              </a:rPr>
              <a:t>, dit le texte. Une question se pose immédiatement : de quelle famille parlons-nous ? Notre culture, notre époque, nos traditions vont bien sûr influencer la réponse à cette question. Et qu’aurait répondu mon grand père ? Et mes arrières grands parents au siècle dernier, ou mes ancêtres au Moyen-Age ? Et sans aller si loin dans le temps, quelle réponse un habitant de Ouagadougou au Burkina Faso ou de Kinshasa en RDC apporterait à cette question aujourd’hui ? </a:t>
            </a:r>
          </a:p>
          <a:p>
            <a:r>
              <a:rPr lang="fr-FR" sz="1500" kern="1200" baseline="0" dirty="0" smtClean="0">
                <a:solidFill>
                  <a:schemeClr val="tx1"/>
                </a:solidFill>
                <a:effectLst/>
                <a:latin typeface="+mn-lt"/>
                <a:ea typeface="+mn-ea"/>
                <a:cs typeface="+mn-cs"/>
              </a:rPr>
              <a:t>Oui, nous le voyons bien. Il est important, quand nous essayons d’apporter des réponses bibliques – surtout quand ces questions concernent la famille - de bien faire la différence entre ce qui est </a:t>
            </a:r>
            <a:r>
              <a:rPr lang="fr-FR" sz="1500" i="1" kern="1200" baseline="0" dirty="0" smtClean="0">
                <a:solidFill>
                  <a:schemeClr val="tx1"/>
                </a:solidFill>
                <a:effectLst/>
                <a:latin typeface="+mn-lt"/>
                <a:ea typeface="+mn-ea"/>
                <a:cs typeface="+mn-cs"/>
              </a:rPr>
              <a:t>fondamental – </a:t>
            </a:r>
            <a:r>
              <a:rPr lang="fr-FR" sz="1500" kern="1200" baseline="0" dirty="0" smtClean="0">
                <a:solidFill>
                  <a:schemeClr val="tx1"/>
                </a:solidFill>
                <a:effectLst/>
                <a:latin typeface="+mn-lt"/>
                <a:ea typeface="+mn-ea"/>
                <a:cs typeface="+mn-cs"/>
              </a:rPr>
              <a:t>qui a donc une portée transculturelle</a:t>
            </a:r>
            <a:r>
              <a:rPr lang="fr-FR" sz="1500" i="1" kern="1200" baseline="0" dirty="0" smtClean="0">
                <a:solidFill>
                  <a:schemeClr val="tx1"/>
                </a:solidFill>
                <a:effectLst/>
                <a:latin typeface="+mn-lt"/>
                <a:ea typeface="+mn-ea"/>
                <a:cs typeface="+mn-cs"/>
              </a:rPr>
              <a:t> - et </a:t>
            </a:r>
            <a:r>
              <a:rPr lang="fr-FR" sz="1500" kern="1200" baseline="0" dirty="0" smtClean="0">
                <a:solidFill>
                  <a:schemeClr val="tx1"/>
                </a:solidFill>
                <a:effectLst/>
                <a:latin typeface="+mn-lt"/>
                <a:ea typeface="+mn-ea"/>
                <a:cs typeface="+mn-cs"/>
              </a:rPr>
              <a:t>ce qui est</a:t>
            </a:r>
            <a:r>
              <a:rPr lang="fr-FR" sz="1500" i="1" kern="1200" baseline="0" dirty="0" smtClean="0">
                <a:solidFill>
                  <a:schemeClr val="tx1"/>
                </a:solidFill>
                <a:effectLst/>
                <a:latin typeface="+mn-lt"/>
                <a:ea typeface="+mn-ea"/>
                <a:cs typeface="+mn-cs"/>
              </a:rPr>
              <a:t> circonstanciel</a:t>
            </a:r>
            <a:r>
              <a:rPr lang="fr-FR" sz="1500" kern="1200" baseline="0" dirty="0" smtClean="0">
                <a:solidFill>
                  <a:schemeClr val="tx1"/>
                </a:solidFill>
                <a:effectLst/>
                <a:latin typeface="+mn-lt"/>
                <a:ea typeface="+mn-ea"/>
                <a:cs typeface="+mn-cs"/>
              </a:rPr>
              <a:t>, c'est-à-dire propre à une culture, à une époque ou à une tradition. Sur ce point je ferai trois remarques.</a:t>
            </a: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13</a:t>
            </a:fld>
            <a:endParaRPr lang="fr-FR"/>
          </a:p>
        </p:txBody>
      </p:sp>
    </p:spTree>
    <p:extLst>
      <p:ext uri="{BB962C8B-B14F-4D97-AF65-F5344CB8AC3E}">
        <p14:creationId xmlns:p14="http://schemas.microsoft.com/office/powerpoint/2010/main" val="104964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On peut le comprendre, même si cette affirmation peut surprendre : la Bible couvre plusieurs siècles d’histoire et chacune de ces époques est différente, tant sur le plan culturel qu’historique. Ainsi la Bible présente des hommes et des femmes, vivant selon des modèles familiaux très différents : Abraham, David, Salomon, Joseph et Marie, etc. Plusieurs traits en rapport avec la famille se modifient d’une culture à l’autre et d’une époque à l’autre. L’institution familiale est élastique, justement parce qu’elle répond à des besoins variables. Notons aussi que sur ce sujet, comme sur tant d’autres, la Bible nous enseigne de biais, à l’occasion. Elle n’aborde pas le sujet de manière théorique ou systématique. C’est au travers des familles de la Bible – des histoires de famille d’Isaac et de Rébecca, de Jacob et de Rachel, de Ruth et de </a:t>
            </a:r>
            <a:r>
              <a:rPr lang="fr-FR" sz="1200" kern="1200" dirty="0" err="1" smtClean="0">
                <a:solidFill>
                  <a:schemeClr val="tx1"/>
                </a:solidFill>
                <a:effectLst/>
                <a:latin typeface="+mn-lt"/>
                <a:ea typeface="+mn-ea"/>
                <a:cs typeface="+mn-cs"/>
              </a:rPr>
              <a:t>Boaz</a:t>
            </a:r>
            <a:r>
              <a:rPr lang="fr-FR" sz="1200" kern="1200" dirty="0" smtClean="0">
                <a:solidFill>
                  <a:schemeClr val="tx1"/>
                </a:solidFill>
                <a:effectLst/>
                <a:latin typeface="+mn-lt"/>
                <a:ea typeface="+mn-ea"/>
                <a:cs typeface="+mn-cs"/>
              </a:rPr>
              <a:t>, de Joseph et de Marie, de Priscille et d’</a:t>
            </a:r>
            <a:r>
              <a:rPr lang="fr-FR" sz="1200" kern="1200" dirty="0" err="1" smtClean="0">
                <a:solidFill>
                  <a:schemeClr val="tx1"/>
                </a:solidFill>
                <a:effectLst/>
                <a:latin typeface="+mn-lt"/>
                <a:ea typeface="+mn-ea"/>
                <a:cs typeface="+mn-cs"/>
              </a:rPr>
              <a:t>Aquillas</a:t>
            </a:r>
            <a:r>
              <a:rPr lang="fr-FR" sz="1200" kern="1200" dirty="0" smtClean="0">
                <a:solidFill>
                  <a:schemeClr val="tx1"/>
                </a:solidFill>
                <a:effectLst/>
                <a:latin typeface="+mn-lt"/>
                <a:ea typeface="+mn-ea"/>
                <a:cs typeface="+mn-cs"/>
              </a:rPr>
              <a:t> – que nous est transmis l’essentiel de l’enseignement biblique.</a:t>
            </a:r>
            <a:endParaRPr lang="fr-FR"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14</a:t>
            </a:fld>
            <a:endParaRPr lang="fr-FR"/>
          </a:p>
        </p:txBody>
      </p:sp>
    </p:spTree>
    <p:extLst>
      <p:ext uri="{BB962C8B-B14F-4D97-AF65-F5344CB8AC3E}">
        <p14:creationId xmlns:p14="http://schemas.microsoft.com/office/powerpoint/2010/main" val="757996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entre autres ceux affirmés dans Genèse 2 : 24. «L’homme quittera son père et sa mère, s’attachera à sa femme et les deux deviendront une seule chair» ou dans Deutéronome 5 « Tu honoreras ton père et ta mère » ou Ephésiens 5 « Mari, aimez vos femmes comme Christ a aimé l’Eglise »</a:t>
            </a:r>
          </a:p>
          <a:p>
            <a:r>
              <a:rPr lang="fr-FR" sz="1200" kern="1200" dirty="0" smtClean="0">
                <a:solidFill>
                  <a:schemeClr val="tx1"/>
                </a:solidFill>
                <a:effectLst/>
                <a:latin typeface="+mn-lt"/>
                <a:ea typeface="+mn-ea"/>
                <a:cs typeface="+mn-cs"/>
              </a:rPr>
              <a:t>La valeur fondatrice de Genèse 2 : 24 par exemple est confirmée par la reprise de ce texte par Jésus et l’apôtre Paul. Dans ce texte de la Genèse, trois «événements» successifs marquent la fondation de la famille : la séparation d’avec la génération précédente, l’attachement mutuel et le devenir commun. On peut donc dire que la famille voulue par Dieu commence par un couple stable qui s’attache de manière durable ; il est séparé des parents, bien qu’uni à eux, et appelé à écrire une histoire qui lui est propre.</a:t>
            </a:r>
          </a:p>
          <a:p>
            <a:endParaRPr lang="fr-FR"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15</a:t>
            </a:fld>
            <a:endParaRPr lang="fr-FR"/>
          </a:p>
        </p:txBody>
      </p:sp>
    </p:spTree>
    <p:extLst>
      <p:ext uri="{BB962C8B-B14F-4D97-AF65-F5344CB8AC3E}">
        <p14:creationId xmlns:p14="http://schemas.microsoft.com/office/powerpoint/2010/main" val="1499484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C’est là un des enseignements fondamentaux de la Parole en matière de famille : quand Dieu veut nous faire comprendre l’alliance d’amour qu’il contracte avec les hommes, quand il veut dire la force de son intimité, ou expliquer sa persévérance, sa justice, sa tendresse et sa pédagogie à notre égard, c’est souvent la famille des hommes qui lui sert d’illustration. </a:t>
            </a:r>
          </a:p>
          <a:p>
            <a:r>
              <a:rPr lang="fr-FR" sz="1200" kern="1200" dirty="0" smtClean="0">
                <a:solidFill>
                  <a:schemeClr val="tx1"/>
                </a:solidFill>
                <a:effectLst/>
                <a:latin typeface="+mn-lt"/>
                <a:ea typeface="+mn-ea"/>
                <a:cs typeface="+mn-cs"/>
              </a:rPr>
              <a:t>Deux textes du Nouveau Testament sont particulièrement significatifs : la « parabole du  père rempli d’amour » dans Luc 15 – plus connu comme la « parabole du fils prodigue » - qui compare l’amour de Dieu à celui d’un père de famille qui aime son fils rebelle de manière inconditionnelle, ainsi que le chapitre 12 de l’épître aux Hébreux, qui fait d’intéressants parallèles entre la pédagogie de Dieu et celle des parents à l’égard de leurs enfants. Il y a une sorte de vase communiquant entre ces deux pédagogies de telle sorte que la pédagogie de Dieu me permet de comprendre la pédagogie des parents et que la pédagogie des parents me permet de comprendre la pédagogie de Dieu.</a:t>
            </a:r>
            <a:endParaRPr lang="fr-FR"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16</a:t>
            </a:fld>
            <a:endParaRPr lang="fr-FR"/>
          </a:p>
        </p:txBody>
      </p:sp>
    </p:spTree>
    <p:extLst>
      <p:ext uri="{BB962C8B-B14F-4D97-AF65-F5344CB8AC3E}">
        <p14:creationId xmlns:p14="http://schemas.microsoft.com/office/powerpoint/2010/main" val="12486494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10000"/>
          </a:bodyPr>
          <a:lstStyle/>
          <a:p>
            <a:r>
              <a:rPr lang="fr-FR" sz="1200" kern="1200" dirty="0" smtClean="0">
                <a:solidFill>
                  <a:schemeClr val="tx1"/>
                </a:solidFill>
                <a:effectLst/>
                <a:latin typeface="+mn-lt"/>
                <a:ea typeface="+mn-ea"/>
                <a:cs typeface="+mn-cs"/>
              </a:rPr>
              <a:t>Est-il incongru de commencer par une telle évidence ? Je ne pense pas. On oublie trop souvent que c’est de l’union d’un homme et d’une femme que l’on a reçu sa propre vie. La vie, nous le savons, n’appartient pas aux parents, elle vient de Dieu. Nos parents nous la transmettent. En fait, ils sont « passeurs de vie ». Nous venons de Dieu, nous retournons à Dieu et nous passons par nos parents. Le passage peut être «accidenté » et laisser quelques séquelles, il est impossible de l’éviter. Cependant, chacun devrait pouvoir croire que cette union a été le fruit d’un amour, le fruit d’une décision souveraine. On sait malheureusement que ce n’est pas toujours aussi évident. Mais par-delà la volonté des parents, il y a la souveraineté de Dieu et cette affirmation maintes fois répétée dans la Bible : toute vie humaine a du prix aux yeux de Dieu. Quelle que soit donc l’idée que je me fais de ma famille, ou que ma famille se fait de moi, je peux affirmer que je suis voulu et aimé de Dieu. Je suis né parce que Dieu l’a décidé : «C’est toi qui as formé mes reins, qui m’a tenu caché dans le sein de ma mère. Je te célèbre car je suis une créature merveilleuse.» dira David au Psaumes 139, verset 13 à 14. Oui, nos parents ont été « passeurs de vie » et en nous donnant la vie, ils ont prolongé l’œuvre créatrice de Dieu. C’est pour cette raison, il me semble, que la Bible nous demande d’honorer notre père et notre mère, de donner du poids à ce qu’ils sont, à ce qu’ils disent, à ce qu’ils représentent. A reconnaître en eux nos racines. Mais honorer ses parents ne veut pas dire rester « mélangés » à eux. Les enfants sont aussi invités à « quitter leur père et leur mère ». On préfère parfois rester dans la confusion, le mélange, la possessivité ou la fausse soumission, plutôt que de s’acheminer vers sa propre identité, vers une véritable liberté. Quitter son père et sa mère, c’est prendre son envol et devenir adulte. Pourquoi faire le choix de réduire sa vie, alors que Jésus dit : </a:t>
            </a:r>
            <a:r>
              <a:rPr lang="fr-FR" sz="1200" i="1" kern="1200" dirty="0" smtClean="0">
                <a:solidFill>
                  <a:schemeClr val="tx1"/>
                </a:solidFill>
                <a:effectLst/>
                <a:latin typeface="+mn-lt"/>
                <a:ea typeface="+mn-ea"/>
                <a:cs typeface="+mn-cs"/>
              </a:rPr>
              <a:t>« Moi, je suis venu pour que les hommes aient la vie et qu’ils l’aient en abondance.</a:t>
            </a:r>
            <a:r>
              <a:rPr lang="fr-FR" sz="1200" kern="1200" dirty="0" smtClean="0">
                <a:solidFill>
                  <a:schemeClr val="tx1"/>
                </a:solidFill>
                <a:effectLst/>
                <a:latin typeface="+mn-lt"/>
                <a:ea typeface="+mn-ea"/>
                <a:cs typeface="+mn-cs"/>
              </a:rPr>
              <a:t> </a:t>
            </a:r>
          </a:p>
          <a:p>
            <a:r>
              <a:rPr lang="fr-FR" sz="1200" b="0" kern="1200" dirty="0" smtClean="0">
                <a:solidFill>
                  <a:schemeClr val="tx1"/>
                </a:solidFill>
                <a:effectLst/>
                <a:latin typeface="+mn-lt"/>
                <a:ea typeface="+mn-ea"/>
                <a:cs typeface="+mn-cs"/>
              </a:rPr>
              <a:t>La famille est le lieu où transmet la vie, mais c’est aussi un lieu où on donne un sens à la vie. C’est aux parents de baliser le chemin et de transmettre les valeurs essentielles. La plus grande de ces valeurs, comme nous le rappelle l’apôtre Paul, est l’amour : nous sommes en effet créés pour être aimés et pour aimer. Une telle affirmation peut sembler tarte à la crème et résonner comme une évidence de toujours. Il n’en demeure pas moins qu’elle est vraie ! C’est l’amour reçu, et librement offert, qui donne un sens à la vie ; qui nous permet de jouer un rôle utile dans la société. Parce qu’un enfant sait accepter d’être aimé, la famille peut devenir le lieu d’apprentissage de l’amour gratuit, le lieu où on découvre que l’on a du prix pour l’autre, que l’on est aimé pour ce que l’on est.</a:t>
            </a:r>
            <a:endParaRPr lang="fr-FR" sz="1200" b="1" kern="1200" dirty="0" smtClean="0">
              <a:solidFill>
                <a:schemeClr val="tx1"/>
              </a:solidFill>
              <a:effectLst/>
              <a:latin typeface="+mn-lt"/>
              <a:ea typeface="+mn-ea"/>
              <a:cs typeface="+mn-cs"/>
            </a:endParaRP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18</a:t>
            </a:fld>
            <a:endParaRPr lang="fr-FR"/>
          </a:p>
        </p:txBody>
      </p:sp>
    </p:spTree>
    <p:extLst>
      <p:ext uri="{BB962C8B-B14F-4D97-AF65-F5344CB8AC3E}">
        <p14:creationId xmlns:p14="http://schemas.microsoft.com/office/powerpoint/2010/main" val="3159329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85000" lnSpcReduction="20000"/>
          </a:bodyPr>
          <a:lstStyle/>
          <a:p>
            <a:r>
              <a:rPr lang="fr-FR" sz="1200" kern="1200" dirty="0" smtClean="0">
                <a:solidFill>
                  <a:schemeClr val="tx1"/>
                </a:solidFill>
                <a:effectLst/>
                <a:latin typeface="+mn-lt"/>
                <a:ea typeface="+mn-ea"/>
                <a:cs typeface="+mn-cs"/>
              </a:rPr>
              <a:t>Car «La plus grande pauvreté, c’est de n’exister pour personne» (Mère </a:t>
            </a:r>
            <a:r>
              <a:rPr lang="fr-FR" sz="1200" kern="1200" dirty="0" err="1" smtClean="0">
                <a:solidFill>
                  <a:schemeClr val="tx1"/>
                </a:solidFill>
                <a:effectLst/>
                <a:latin typeface="+mn-lt"/>
                <a:ea typeface="+mn-ea"/>
                <a:cs typeface="+mn-cs"/>
              </a:rPr>
              <a:t>Thérésa</a:t>
            </a:r>
            <a:r>
              <a:rPr lang="fr-FR" sz="1200" kern="1200" dirty="0" smtClean="0">
                <a:solidFill>
                  <a:schemeClr val="tx1"/>
                </a:solidFill>
                <a:effectLst/>
                <a:latin typeface="+mn-lt"/>
                <a:ea typeface="+mn-ea"/>
                <a:cs typeface="+mn-cs"/>
              </a:rPr>
              <a:t>). La famille est le lieu où l’on apprend que les autres ont du prix. On peut donc apprendre à vivre pour l’autre, à se reconnaître responsable de l’autre, à faire place à l’autre. L’école, les médias, l’entreprise apprennent beaucoup, mais ils n’enseignent pas comment vivre en paix avec les autres. Ils nous apprennent plutôt à vivre les uns contre les autres, tout étant affaire de compétition.</a:t>
            </a:r>
          </a:p>
          <a:p>
            <a:r>
              <a:rPr lang="fr-FR" sz="1200" kern="1200" dirty="0" smtClean="0">
                <a:solidFill>
                  <a:schemeClr val="tx1"/>
                </a:solidFill>
                <a:effectLst/>
                <a:latin typeface="+mn-lt"/>
                <a:ea typeface="+mn-ea"/>
                <a:cs typeface="+mn-cs"/>
              </a:rPr>
              <a:t>Il y a dans la Bible des exemples remarquables de solidarité familiale, des modèles de loyauté et de bienveillance qui nous parlent encore aujourd’hui.</a:t>
            </a:r>
          </a:p>
          <a:p>
            <a:r>
              <a:rPr lang="fr-FR" sz="1200" kern="1200" dirty="0" smtClean="0">
                <a:solidFill>
                  <a:schemeClr val="tx1"/>
                </a:solidFill>
                <a:effectLst/>
                <a:latin typeface="+mn-lt"/>
                <a:ea typeface="+mn-ea"/>
                <a:cs typeface="+mn-cs"/>
              </a:rPr>
              <a:t>Je pense par exemple à l’histoire de Ruth et de Noémie : «Où tu iras, j’irai ; où tu demeureras, je demeurerai, ton peuple est mon peuple et ton Dieu est mon Dieu ; où tu mourras, je mourrai et j’y serai ensevelie» (Ruth 1 : 16 à 17). </a:t>
            </a:r>
          </a:p>
          <a:p>
            <a:r>
              <a:rPr lang="fr-FR" sz="1200" kern="1200" dirty="0" smtClean="0">
                <a:solidFill>
                  <a:schemeClr val="tx1"/>
                </a:solidFill>
                <a:effectLst/>
                <a:latin typeface="+mn-lt"/>
                <a:ea typeface="+mn-ea"/>
                <a:cs typeface="+mn-cs"/>
              </a:rPr>
              <a:t>Ou encore à Anne et </a:t>
            </a:r>
            <a:r>
              <a:rPr lang="fr-FR" sz="1200" kern="1200" dirty="0" err="1" smtClean="0">
                <a:solidFill>
                  <a:schemeClr val="tx1"/>
                </a:solidFill>
                <a:effectLst/>
                <a:latin typeface="+mn-lt"/>
                <a:ea typeface="+mn-ea"/>
                <a:cs typeface="+mn-cs"/>
              </a:rPr>
              <a:t>Elkana</a:t>
            </a:r>
            <a:r>
              <a:rPr lang="fr-FR" sz="1200" kern="1200" dirty="0" smtClean="0">
                <a:solidFill>
                  <a:schemeClr val="tx1"/>
                </a:solidFill>
                <a:effectLst/>
                <a:latin typeface="+mn-lt"/>
                <a:ea typeface="+mn-ea"/>
                <a:cs typeface="+mn-cs"/>
              </a:rPr>
              <a:t> : «Mais </a:t>
            </a:r>
            <a:r>
              <a:rPr lang="fr-FR" sz="1200" kern="1200" dirty="0" err="1" smtClean="0">
                <a:solidFill>
                  <a:schemeClr val="tx1"/>
                </a:solidFill>
                <a:effectLst/>
                <a:latin typeface="+mn-lt"/>
                <a:ea typeface="+mn-ea"/>
                <a:cs typeface="+mn-cs"/>
              </a:rPr>
              <a:t>Elkana</a:t>
            </a:r>
            <a:r>
              <a:rPr lang="fr-FR" sz="1200" kern="1200" dirty="0" smtClean="0">
                <a:solidFill>
                  <a:schemeClr val="tx1"/>
                </a:solidFill>
                <a:effectLst/>
                <a:latin typeface="+mn-lt"/>
                <a:ea typeface="+mn-ea"/>
                <a:cs typeface="+mn-cs"/>
              </a:rPr>
              <a:t> donnait à Anne une part double ; car il aimait Anne, que l’Eternel avait rendue stérile» (1 Samuel 1 : 5). Quand on connaît l’importance accordée à la descendance chez les Juifs - surtout par rapport aux promesses faites à Abraham - on mesure mieux la solidarité d’</a:t>
            </a:r>
            <a:r>
              <a:rPr lang="fr-FR" sz="1200" kern="1200" dirty="0" err="1" smtClean="0">
                <a:solidFill>
                  <a:schemeClr val="tx1"/>
                </a:solidFill>
                <a:effectLst/>
                <a:latin typeface="+mn-lt"/>
                <a:ea typeface="+mn-ea"/>
                <a:cs typeface="+mn-cs"/>
              </a:rPr>
              <a:t>Elkana</a:t>
            </a:r>
            <a:r>
              <a:rPr lang="fr-FR" sz="1200" kern="1200" dirty="0" smtClean="0">
                <a:solidFill>
                  <a:schemeClr val="tx1"/>
                </a:solidFill>
                <a:effectLst/>
                <a:latin typeface="+mn-lt"/>
                <a:ea typeface="+mn-ea"/>
                <a:cs typeface="+mn-cs"/>
              </a:rPr>
              <a:t> à l’égard de sa femme. </a:t>
            </a:r>
          </a:p>
          <a:p>
            <a:r>
              <a:rPr lang="fr-FR" sz="1200" kern="1200" dirty="0" smtClean="0">
                <a:solidFill>
                  <a:schemeClr val="tx1"/>
                </a:solidFill>
                <a:effectLst/>
                <a:latin typeface="+mn-lt"/>
                <a:ea typeface="+mn-ea"/>
                <a:cs typeface="+mn-cs"/>
              </a:rPr>
              <a:t>Plus près de nous, je pense aussi à Joseph que Matthieu nous présente comme «un homme de bien» (Matthieu 1 : 19). Alors qu’il est torturé par le doute, il décide de rompre secrètement avec Marie, afin de ne pas la livrer en spectacle et de ne pas l’exposer à la dérision. La loi juive, pourtant, lui donnait le droit de la diffamer publiquement. Mais la solidarité et la bienveillance sont plus fortes que la loi !</a:t>
            </a:r>
          </a:p>
          <a:p>
            <a:r>
              <a:rPr lang="fr-FR" sz="1200" kern="1200" dirty="0" smtClean="0">
                <a:solidFill>
                  <a:schemeClr val="tx1"/>
                </a:solidFill>
                <a:effectLst/>
                <a:latin typeface="+mn-lt"/>
                <a:ea typeface="+mn-ea"/>
                <a:cs typeface="+mn-cs"/>
              </a:rPr>
              <a:t>Il y a aussi l’enseignement de Jésus dans Matthieu 15 : 3 à 6. Notre service pour Dieu ne doit pas devenir un prétexte - voire un alibi - pour délaisser nos parents et échapper à nos responsabilités familiales.</a:t>
            </a:r>
          </a:p>
          <a:p>
            <a:r>
              <a:rPr lang="fr-FR" sz="1200" kern="1200" dirty="0" smtClean="0">
                <a:solidFill>
                  <a:schemeClr val="tx1"/>
                </a:solidFill>
                <a:effectLst/>
                <a:latin typeface="+mn-lt"/>
                <a:ea typeface="+mn-ea"/>
                <a:cs typeface="+mn-cs"/>
              </a:rPr>
              <a:t>C’est également ce que dit Paul dans 1 Timothée 5 : 8 : «Si quelqu’un n’a pas soin des siens, surtout de ceux de sa famille, il a renié la foi et il est pire qu’un infidèle». Et aussi au verset 4 : «Si une veuve a des enfants ou des petits enfants, qu’ils apprennent d’abord à exercer la piété envers leur propre famille, et à payer en retour leur parent, car cela est agréable à Dieu». Sans oublier les fréquentes exhortations bibliques adressées aux frères et aux sœurs - au sein des communautés mais aussi des familles - à «se supporter les uns les autres», à «porter les fardeaux les uns des autres», à «s’accepter mutuellement», à «marcher d’un même pas»...</a:t>
            </a:r>
          </a:p>
          <a:p>
            <a:r>
              <a:rPr lang="fr-FR" sz="1200" kern="1200" dirty="0" smtClean="0">
                <a:solidFill>
                  <a:schemeClr val="tx1"/>
                </a:solidFill>
                <a:effectLst/>
                <a:latin typeface="+mn-lt"/>
                <a:ea typeface="+mn-ea"/>
                <a:cs typeface="+mn-cs"/>
              </a:rPr>
              <a:t>Nous ne devons jamais oublier que les déchirures des solidarités familiales précèdent toujours la chute et la ruine des familles. Evelyne </a:t>
            </a:r>
            <a:r>
              <a:rPr lang="fr-FR" sz="1200" kern="1200" dirty="0" err="1" smtClean="0">
                <a:solidFill>
                  <a:schemeClr val="tx1"/>
                </a:solidFill>
                <a:effectLst/>
                <a:latin typeface="+mn-lt"/>
                <a:ea typeface="+mn-ea"/>
                <a:cs typeface="+mn-cs"/>
              </a:rPr>
              <a:t>S</a:t>
            </a:r>
            <a:r>
              <a:rPr lang="fr-FR" sz="1200" kern="1200" cap="all" dirty="0" err="1" smtClean="0">
                <a:solidFill>
                  <a:schemeClr val="tx1"/>
                </a:solidFill>
                <a:effectLst/>
                <a:latin typeface="+mn-lt"/>
                <a:ea typeface="+mn-ea"/>
                <a:cs typeface="+mn-cs"/>
              </a:rPr>
              <a:t>ullerot</a:t>
            </a:r>
            <a:r>
              <a:rPr lang="fr-FR" sz="1200" kern="1200" dirty="0" smtClean="0">
                <a:solidFill>
                  <a:schemeClr val="tx1"/>
                </a:solidFill>
                <a:effectLst/>
                <a:latin typeface="+mn-lt"/>
                <a:ea typeface="+mn-ea"/>
                <a:cs typeface="+mn-cs"/>
              </a:rPr>
              <a:t>, dans une conférence donnée au Temple de l’Etoile à Paris (octobre 1994), nous a rappelé que les SDF, avant d’être des «sans domicile fixe», étaient d’abord des «sans domicile familial», des personnes qui ne comptaient pour personne. </a:t>
            </a: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19</a:t>
            </a:fld>
            <a:endParaRPr lang="fr-FR"/>
          </a:p>
        </p:txBody>
      </p:sp>
    </p:spTree>
    <p:extLst>
      <p:ext uri="{BB962C8B-B14F-4D97-AF65-F5344CB8AC3E}">
        <p14:creationId xmlns:p14="http://schemas.microsoft.com/office/powerpoint/2010/main" val="853177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r>
              <a:rPr lang="fr-FR" sz="1200" kern="1200" dirty="0" smtClean="0">
                <a:solidFill>
                  <a:schemeClr val="tx1"/>
                </a:solidFill>
                <a:effectLst/>
                <a:latin typeface="+mn-lt"/>
                <a:ea typeface="+mn-ea"/>
                <a:cs typeface="+mn-cs"/>
              </a:rPr>
              <a:t>Selon l’enseignement d’Ephésiens 5, c’est l’amour qui donne au mariage sa plénitude et en fait un lieu d’épanouissement. Dieu veut l’amour dans le mariage, mais pas n’importe quel amour ! Le modèle qui nous est proposé est celui de Jésus-Christ, c’est-à-dire cet amour sensible, intelligent et profondément déroutant pour nos références humaines : «Maris, aimez chacun votre femme comme le Christ a aimé son Eglise et s’est livré lui-même pour elle... C’est pourquoi l’homme quittera son père et sa mère pour s’attacher à sa femme, et les deux deviendront une seule chair. Ce mystère est grand, je dis cela par rapport au Christ et à l’Eglise» (Ephésiens 5 : 22 à 33).</a:t>
            </a:r>
          </a:p>
          <a:p>
            <a:r>
              <a:rPr lang="fr-FR" sz="1200" kern="1200" dirty="0" smtClean="0">
                <a:solidFill>
                  <a:schemeClr val="tx1"/>
                </a:solidFill>
                <a:effectLst/>
                <a:latin typeface="+mn-lt"/>
                <a:ea typeface="+mn-ea"/>
                <a:cs typeface="+mn-cs"/>
              </a:rPr>
              <a:t>L’amour qui est demandé aux maris dans Ephésiens 5 est cet amour responsable qui prend l’initiative de servir l’autre. Cet amour est plein de courtoisie, de politesse, de respect. Il prend soin de l’autre. Il aime faire plaisir, veille à la beauté du conjoint, se préoccupe de ses fatigues, de sa santé, de son bien-être physique et spirituel. De ses rides aussi. Cet amour veut le bien de l’autre et le promeut. Comme le disait Jacques BREL, «les princes charmants n’existent pas. C’est l’amour qui rend prince et charmant». </a:t>
            </a:r>
          </a:p>
          <a:p>
            <a:r>
              <a:rPr lang="fr-FR" sz="1200" kern="1200" dirty="0" smtClean="0">
                <a:solidFill>
                  <a:schemeClr val="tx1"/>
                </a:solidFill>
                <a:effectLst/>
                <a:latin typeface="+mn-lt"/>
                <a:ea typeface="+mn-ea"/>
                <a:cs typeface="+mn-cs"/>
              </a:rPr>
              <a:t>Si dans Ephésiens 5, l’homme «rayonne de tous ses rayons sur sa femme» (Luther), dans le livre des Proverbes au chapitre 31, c’est la femme qui «rayonne de tous ses rayons sur son mari». On retrouve en effet dans ce passage le même principe : l’amour que la «femme de valeur» porte à son mari, ses qualités aussi, sont entièrement au bénéfice de son conjoint. «Le cœur de son mari a confiance en elle, et le bénéfice ne manquera pas. Elle lui fait du bien, et non du mal, tous les jours de sa vie... Son mari est considéré aux portes, lorsqu’il siège avec les anciens du pays...» (Proverbes 31 : 10 à 31). </a:t>
            </a:r>
          </a:p>
          <a:p>
            <a:r>
              <a:rPr lang="fr-FR" sz="1200" kern="1200" dirty="0" smtClean="0">
                <a:solidFill>
                  <a:schemeClr val="tx1"/>
                </a:solidFill>
                <a:effectLst/>
                <a:latin typeface="+mn-lt"/>
                <a:ea typeface="+mn-ea"/>
                <a:cs typeface="+mn-cs"/>
              </a:rPr>
              <a:t>Cet amour fait du mariage un lieu de vie, de solidarité et de réciprocité. Il fait du lien conjugal un lien durable, solide et que les épreuves de la vie ne peuvent briser, que le péché lui-même ne peut pas remettre en cause, car c’est un amour qui pardonne à l’image de celui de Dieu.</a:t>
            </a: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20</a:t>
            </a:fld>
            <a:endParaRPr lang="fr-FR"/>
          </a:p>
        </p:txBody>
      </p:sp>
    </p:spTree>
    <p:extLst>
      <p:ext uri="{BB962C8B-B14F-4D97-AF65-F5344CB8AC3E}">
        <p14:creationId xmlns:p14="http://schemas.microsoft.com/office/powerpoint/2010/main" val="1800523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FR" sz="1200" kern="1200" dirty="0" smtClean="0">
                <a:solidFill>
                  <a:schemeClr val="tx1"/>
                </a:solidFill>
                <a:effectLst/>
                <a:latin typeface="+mn-lt"/>
                <a:ea typeface="+mn-ea"/>
                <a:cs typeface="+mn-cs"/>
              </a:rPr>
              <a:t>Car on ne vit pas ensemble sans blessures, la famille étant aussi le lieu de «mise en commun» de nos imperfections ! On ne vit pas sous le même toit, dans la même maison, sans risquer de faire souffrir les autres ou de souffrir soi-même à cause d’autrui. La famille est le lieu où l’on apprend, ensemble, à surmonter les difficultés.</a:t>
            </a:r>
          </a:p>
          <a:p>
            <a:r>
              <a:rPr lang="fr-FR" sz="1200" kern="1200" dirty="0" smtClean="0">
                <a:solidFill>
                  <a:schemeClr val="tx1"/>
                </a:solidFill>
                <a:effectLst/>
                <a:latin typeface="+mn-lt"/>
                <a:ea typeface="+mn-ea"/>
                <a:cs typeface="+mn-cs"/>
              </a:rPr>
              <a:t>C’est d’autant plus vrai qu’il y a des adolescents qui sont vraiment difficiles, et des parents qui sont franchement insupportables ! Vivre en famille ne rend malheureusement pas parfait : des ajustements sont nécessaires, des abandons et des renoncements aussi. C’est un travail de longue haleine qui fait dire à l’Apôtre Paul : «Supportez-vous les uns les autres et faites-vous grâce réciproquement ; Si quelqu’un a à se plaindre d’un autre, comme le Christ vous a pardonnés, vous aussi faites de même» (Colossiens 3 : 13). </a:t>
            </a:r>
          </a:p>
          <a:p>
            <a:r>
              <a:rPr lang="fr-FR" sz="1200" kern="1200" dirty="0" smtClean="0">
                <a:solidFill>
                  <a:schemeClr val="tx1"/>
                </a:solidFill>
                <a:effectLst/>
                <a:latin typeface="+mn-lt"/>
                <a:ea typeface="+mn-ea"/>
                <a:cs typeface="+mn-cs"/>
              </a:rPr>
              <a:t>La famille est le lieu d’apprentissage du pardon, le lieu où l’on peut apprendre à demander pardon et à offrir son pardon, sans rancune, ni amertume. Mais surtout, c’est le lieu où l’on peut ensemble vivre du pardon de Dieu.</a:t>
            </a:r>
          </a:p>
          <a:p>
            <a:r>
              <a:rPr lang="fr-FR" sz="1200" kern="1200" dirty="0" smtClean="0">
                <a:solidFill>
                  <a:schemeClr val="tx1"/>
                </a:solidFill>
                <a:effectLst/>
                <a:latin typeface="+mn-lt"/>
                <a:ea typeface="+mn-ea"/>
                <a:cs typeface="+mn-cs"/>
              </a:rPr>
              <a:t>Car il peut arriver que les griefs soient fondés et qu’on ait eu à subir, au sein de sa propre famille, des injustices profondes. Parfois aussi, on en veut à son entourage, parce qu’il ne nous ressemble pas, ne réagit pas comme on le souhaite ou donne l’impression de ne pas assez nous comprendre ; on peut aussi être rongé par la jalousie et ne jamais se l’avouer : telle sœur qui semble avoir plus de qualités ou d’amis, tel frère qui vit dans l’ombre de l’aîné. Toutes ces frustrations, en fin de compte, nous font vivre dans un état de rancœur permanent et larvé.</a:t>
            </a:r>
          </a:p>
          <a:p>
            <a:r>
              <a:rPr lang="fr-FR" sz="1200" kern="1200" dirty="0" smtClean="0">
                <a:solidFill>
                  <a:schemeClr val="tx1"/>
                </a:solidFill>
                <a:effectLst/>
                <a:latin typeface="+mn-lt"/>
                <a:ea typeface="+mn-ea"/>
                <a:cs typeface="+mn-cs"/>
              </a:rPr>
              <a:t>Le traitement ? Quelles que soient les situations auxquelles nous sommes confrontés, nous sommes invités à «choisir d’aimer à nouveau», à stopper nos sentiments d’amertume et d’agressivité, à rouvrir notre cœur à l’autre, en surmontant toutes les interprétations erronées de notre imagination. C’est cela le pardon.</a:t>
            </a:r>
          </a:p>
          <a:p>
            <a:r>
              <a:rPr lang="fr-FR" sz="1200" kern="1200" dirty="0" smtClean="0">
                <a:solidFill>
                  <a:schemeClr val="tx1"/>
                </a:solidFill>
                <a:effectLst/>
                <a:latin typeface="+mn-lt"/>
                <a:ea typeface="+mn-ea"/>
                <a:cs typeface="+mn-cs"/>
              </a:rPr>
              <a:t>Un peu à l’image de Joseph, dans le livre de la Genèse, au chapitre 45. Dans sa famille, il y a eu pourtant de sérieux problèmes : lui Joseph, mouchard et ambitieux, rapportait à son père Jacob tous les propos de ses frères (Demandez à vos aînés l’ambiance que la délation met dans une famille !). Un petit mouchard, certes, mais que Jacob aimait plus que tous ses autres enfants, «parce qu’il était pour lui le fils de sa vieillesse : «Il lui avait fait une tunique multicolore. Ses frères virent que leur père l’aimait plus qu’eux tous et ils le prirent en haine». (Genèse 37 : 2 à 4).</a:t>
            </a:r>
          </a:p>
          <a:p>
            <a:r>
              <a:rPr lang="fr-FR" sz="1200" kern="1200" dirty="0" smtClean="0">
                <a:solidFill>
                  <a:schemeClr val="tx1"/>
                </a:solidFill>
                <a:effectLst/>
                <a:latin typeface="+mn-lt"/>
                <a:ea typeface="+mn-ea"/>
                <a:cs typeface="+mn-cs"/>
              </a:rPr>
              <a:t>C’est le pire des scénarios : un jeune frère qui profite sans vergogne de la situation, un père faible qui ne cache pas ses préférences, des frères jaloux et sans scrupules qui «ne peuvent plus parler avec amitié à Joseph» ! On sait ce qu’il advint : Joseph est vendu aux Ismaélites et ses frères font croire au père qu’il a été dévoré par une bête sauvage. Ils se débarrassent ainsi du «maître rêveur», ce dont le père ne se consolera jamais.</a:t>
            </a:r>
          </a:p>
          <a:p>
            <a:r>
              <a:rPr lang="fr-FR" sz="1200" kern="1200" dirty="0" smtClean="0">
                <a:solidFill>
                  <a:schemeClr val="tx1"/>
                </a:solidFill>
                <a:effectLst/>
                <a:latin typeface="+mn-lt"/>
                <a:ea typeface="+mn-ea"/>
                <a:cs typeface="+mn-cs"/>
              </a:rPr>
              <a:t>Joseph pourtant pardonnera à ses frères et se réconciliera avec eux : </a:t>
            </a:r>
          </a:p>
          <a:p>
            <a:r>
              <a:rPr lang="fr-FR" sz="1200" i="1" kern="1200" dirty="0" smtClean="0">
                <a:solidFill>
                  <a:schemeClr val="tx1"/>
                </a:solidFill>
                <a:effectLst/>
                <a:latin typeface="+mn-lt"/>
                <a:ea typeface="+mn-ea"/>
                <a:cs typeface="+mn-cs"/>
              </a:rPr>
              <a:t>Je suis Joseph... Je vous en prie, approchez-vous de moi. Alors ils s’approchèrent. Il dit : je suis Joseph, votre frère, que vous avez vendu pour être mené en Egypte. Maintenant, ne vous affligez pas et ne soyez pas fâchés de m’avoir vendu pour être conduit ici, car c’est pour vous garder en vie que Dieu m’a envoyé devant vous... Maintenant donc, ce n’est pas vous qui m’avez envoyé ici, mais c’est Dieu (Genèse 45 : 4 à 8).</a:t>
            </a:r>
          </a:p>
          <a:p>
            <a:r>
              <a:rPr lang="fr-FR" sz="1200" kern="1200" dirty="0" smtClean="0">
                <a:solidFill>
                  <a:schemeClr val="tx1"/>
                </a:solidFill>
                <a:effectLst/>
                <a:latin typeface="+mn-lt"/>
                <a:ea typeface="+mn-ea"/>
                <a:cs typeface="+mn-cs"/>
              </a:rPr>
              <a:t>Joseph a vraiment compris le sens du pardon. Il évite le piège d’une réconciliation à bon marché où l’on renoue des relations, sans traiter les problèmes de fond qui les ont brisées. Pardonner, selon la terminologie biblique, c’est enlever, ôter, passer sur la faute, couvrir, remettre, acquitter, déclarer non coupable, faire grâce, ne pas tenir un compte du mal... Pardonner est une œuvre de liberté.</a:t>
            </a:r>
          </a:p>
          <a:p>
            <a:r>
              <a:rPr lang="fr-FR" sz="1200" kern="1200" dirty="0" smtClean="0">
                <a:solidFill>
                  <a:schemeClr val="tx1"/>
                </a:solidFill>
                <a:effectLst/>
                <a:latin typeface="+mn-lt"/>
                <a:ea typeface="+mn-ea"/>
                <a:cs typeface="+mn-cs"/>
              </a:rPr>
              <a:t>Joseph est un exemple pour nous de ce que la grâce de Dieu peut faire au sein de nos familles. Il est aussi une figure prophétique du pardon que Jésus offrira à tous les hommes en mourant sur la croix.</a:t>
            </a: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21</a:t>
            </a:fld>
            <a:endParaRPr lang="fr-FR"/>
          </a:p>
        </p:txBody>
      </p:sp>
    </p:spTree>
    <p:extLst>
      <p:ext uri="{BB962C8B-B14F-4D97-AF65-F5344CB8AC3E}">
        <p14:creationId xmlns:p14="http://schemas.microsoft.com/office/powerpoint/2010/main" val="180053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FR" sz="1200" kern="1200" dirty="0" smtClean="0">
                <a:solidFill>
                  <a:schemeClr val="tx1"/>
                </a:solidFill>
                <a:effectLst/>
                <a:latin typeface="+mn-lt"/>
                <a:ea typeface="+mn-ea"/>
                <a:cs typeface="+mn-cs"/>
              </a:rPr>
              <a:t>Car on ne vit pas ensemble sans blessures, la famille étant aussi le lieu de «mise en commun» de nos imperfections ! On ne vit pas sous le même toit, dans la même maison, sans risquer de faire souffrir les autres ou de souffrir soi-même à cause d’autrui. La famille est le lieu où l’on apprend, ensemble, à surmonter les difficultés.</a:t>
            </a:r>
          </a:p>
          <a:p>
            <a:r>
              <a:rPr lang="fr-FR" sz="1200" kern="1200" dirty="0" smtClean="0">
                <a:solidFill>
                  <a:schemeClr val="tx1"/>
                </a:solidFill>
                <a:effectLst/>
                <a:latin typeface="+mn-lt"/>
                <a:ea typeface="+mn-ea"/>
                <a:cs typeface="+mn-cs"/>
              </a:rPr>
              <a:t>C’est d’autant plus vrai qu’il y a des adolescents qui sont vraiment difficiles, et des parents qui sont franchement insupportables ! Vivre en famille ne rend malheureusement pas parfait : des ajustements sont nécessaires, des abandons et des renoncements aussi. C’est un travail de longue haleine qui fait dire à l’Apôtre Paul : «Supportez-vous les uns les autres et faites-vous grâce réciproquement ; Si quelqu’un a à se plaindre d’un autre, comme le Christ vous a pardonnés, vous aussi faites de même» (Colossiens 3 : 13). </a:t>
            </a:r>
          </a:p>
          <a:p>
            <a:r>
              <a:rPr lang="fr-FR" sz="1200" kern="1200" dirty="0" smtClean="0">
                <a:solidFill>
                  <a:schemeClr val="tx1"/>
                </a:solidFill>
                <a:effectLst/>
                <a:latin typeface="+mn-lt"/>
                <a:ea typeface="+mn-ea"/>
                <a:cs typeface="+mn-cs"/>
              </a:rPr>
              <a:t>La famille est le lieu d’apprentissage du pardon, le lieu où l’on peut apprendre à demander pardon et à offrir son pardon, sans rancune, ni amertume. Mais surtout, c’est le lieu où l’on peut ensemble vivre du pardon de Dieu.</a:t>
            </a:r>
          </a:p>
          <a:p>
            <a:r>
              <a:rPr lang="fr-FR" sz="1200" kern="1200" dirty="0" smtClean="0">
                <a:solidFill>
                  <a:schemeClr val="tx1"/>
                </a:solidFill>
                <a:effectLst/>
                <a:latin typeface="+mn-lt"/>
                <a:ea typeface="+mn-ea"/>
                <a:cs typeface="+mn-cs"/>
              </a:rPr>
              <a:t>Car il peut arriver que les griefs soient fondés et qu’on ait eu à subir, au sein de sa propre famille, des injustices profondes. Parfois aussi, on en veut à son entourage, parce qu’il ne nous ressemble pas, ne réagit pas comme on le souhaite ou donne l’impression de ne pas assez nous comprendre ; on peut aussi être rongé par la jalousie et ne jamais se l’avouer : telle sœur qui semble avoir plus de qualités ou d’amis, tel frère qui vit dans l’ombre de l’aîné. Toutes ces frustrations, en fin de compte, nous font vivre dans un état de rancœur permanent et larvé.</a:t>
            </a:r>
          </a:p>
          <a:p>
            <a:r>
              <a:rPr lang="fr-FR" sz="1200" kern="1200" dirty="0" smtClean="0">
                <a:solidFill>
                  <a:schemeClr val="tx1"/>
                </a:solidFill>
                <a:effectLst/>
                <a:latin typeface="+mn-lt"/>
                <a:ea typeface="+mn-ea"/>
                <a:cs typeface="+mn-cs"/>
              </a:rPr>
              <a:t>Le traitement ? Quelles que soient les situations auxquelles nous sommes confrontés, nous sommes invités à «choisir d’aimer à nouveau», à stopper nos sentiments d’amertume et d’agressivité, à rouvrir notre cœur à l’autre, en surmontant toutes les interprétations erronées de notre imagination. C’est cela le pardon.</a:t>
            </a:r>
          </a:p>
          <a:p>
            <a:r>
              <a:rPr lang="fr-FR" sz="1200" kern="1200" dirty="0" smtClean="0">
                <a:solidFill>
                  <a:schemeClr val="tx1"/>
                </a:solidFill>
                <a:effectLst/>
                <a:latin typeface="+mn-lt"/>
                <a:ea typeface="+mn-ea"/>
                <a:cs typeface="+mn-cs"/>
              </a:rPr>
              <a:t>Un peu à l’image de Joseph, dans le livre de la Genèse, au chapitre 45. Dans sa famille, il y a eu pourtant de sérieux problèmes : lui Joseph, mouchard et ambitieux, rapportait à son père Jacob tous les propos de ses frères (Demandez à vos aînés l’ambiance que la délation met dans une famille !). Un petit mouchard, certes, mais que Jacob aimait plus que tous ses autres enfants, «parce qu’il était pour lui le fils de sa vieillesse : «Il lui avait fait une tunique multicolore. Ses frères virent que leur père l’aimait plus qu’eux tous et ils le prirent en haine». (Genèse 37 : 2 à 4).</a:t>
            </a:r>
          </a:p>
          <a:p>
            <a:r>
              <a:rPr lang="fr-FR" sz="1200" kern="1200" dirty="0" smtClean="0">
                <a:solidFill>
                  <a:schemeClr val="tx1"/>
                </a:solidFill>
                <a:effectLst/>
                <a:latin typeface="+mn-lt"/>
                <a:ea typeface="+mn-ea"/>
                <a:cs typeface="+mn-cs"/>
              </a:rPr>
              <a:t>C’est le pire des scénarios : un jeune frère qui profite sans vergogne de la situation, un père faible qui ne cache pas ses préférences, des frères jaloux et sans scrupules qui «ne peuvent plus parler avec amitié à Joseph» ! On sait ce qu’il advint : Joseph est vendu aux Ismaélites et ses frères font croire au père qu’il a été dévoré par une bête sauvage. Ils se débarrassent ainsi du «maître rêveur», ce dont le père ne se consolera jamais.</a:t>
            </a:r>
          </a:p>
          <a:p>
            <a:r>
              <a:rPr lang="fr-FR" sz="1200" kern="1200" dirty="0" smtClean="0">
                <a:solidFill>
                  <a:schemeClr val="tx1"/>
                </a:solidFill>
                <a:effectLst/>
                <a:latin typeface="+mn-lt"/>
                <a:ea typeface="+mn-ea"/>
                <a:cs typeface="+mn-cs"/>
              </a:rPr>
              <a:t>Joseph pourtant pardonnera à ses frères et se réconciliera avec eux : </a:t>
            </a:r>
          </a:p>
          <a:p>
            <a:r>
              <a:rPr lang="fr-FR" sz="1200" i="1" kern="1200" dirty="0" smtClean="0">
                <a:solidFill>
                  <a:schemeClr val="tx1"/>
                </a:solidFill>
                <a:effectLst/>
                <a:latin typeface="+mn-lt"/>
                <a:ea typeface="+mn-ea"/>
                <a:cs typeface="+mn-cs"/>
              </a:rPr>
              <a:t>Je suis Joseph... Je vous en prie, approchez-vous de moi. Alors ils s’approchèrent. Il dit : je suis Joseph, votre frère, que vous avez vendu pour être mené en Egypte. Maintenant, ne vous affligez pas et ne soyez pas fâchés de m’avoir vendu pour être conduit ici, car c’est pour vous garder en vie que Dieu m’a envoyé devant vous... Maintenant donc, ce n’est pas vous qui m’avez envoyé ici, mais c’est Dieu (Genèse 45 : 4 à 8).</a:t>
            </a:r>
          </a:p>
          <a:p>
            <a:r>
              <a:rPr lang="fr-FR" sz="1200" kern="1200" dirty="0" smtClean="0">
                <a:solidFill>
                  <a:schemeClr val="tx1"/>
                </a:solidFill>
                <a:effectLst/>
                <a:latin typeface="+mn-lt"/>
                <a:ea typeface="+mn-ea"/>
                <a:cs typeface="+mn-cs"/>
              </a:rPr>
              <a:t>Joseph a vraiment compris le sens du pardon. Il évite le piège d’une réconciliation à bon marché où l’on renoue des relations, sans traiter les problèmes de fond qui les ont brisées. Pardonner, selon la terminologie biblique, c’est enlever, ôter, passer sur la faute, couvrir, remettre, acquitter, déclarer non coupable, faire grâce, ne pas tenir un compte du mal... Pardonner est une œuvre de liberté.</a:t>
            </a:r>
          </a:p>
          <a:p>
            <a:r>
              <a:rPr lang="fr-FR" sz="1200" kern="1200" dirty="0" smtClean="0">
                <a:solidFill>
                  <a:schemeClr val="tx1"/>
                </a:solidFill>
                <a:effectLst/>
                <a:latin typeface="+mn-lt"/>
                <a:ea typeface="+mn-ea"/>
                <a:cs typeface="+mn-cs"/>
              </a:rPr>
              <a:t>Joseph est un exemple pour nous de ce que la grâce de Dieu peut faire au sein de nos familles. Il est aussi une figure prophétique du pardon que Jésus offrira à tous les hommes en mourant sur la croix.</a:t>
            </a:r>
          </a:p>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22</a:t>
            </a:fld>
            <a:endParaRPr lang="fr-FR"/>
          </a:p>
        </p:txBody>
      </p:sp>
    </p:spTree>
    <p:extLst>
      <p:ext uri="{BB962C8B-B14F-4D97-AF65-F5344CB8AC3E}">
        <p14:creationId xmlns:p14="http://schemas.microsoft.com/office/powerpoint/2010/main" val="13378285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Alors que dans l’AT le mariage et la postérité sont honorés. </a:t>
            </a:r>
            <a:r>
              <a:rPr kumimoji="0" lang="fr-FR" sz="1600" b="0" i="0" u="none" strike="noStrike" kern="1200" cap="none" spc="0" normalizeH="0" baseline="0" noProof="0" dirty="0" smtClean="0">
                <a:ln>
                  <a:noFill/>
                </a:ln>
                <a:effectLst/>
                <a:uLnTx/>
                <a:uFillTx/>
                <a:latin typeface="+mn-lt"/>
                <a:ea typeface="+mn-ea"/>
                <a:cs typeface="+mn-cs"/>
              </a:rPr>
              <a:t>Il est certain que le célibat n’était pas en honneur chez les juifs de l’Ancienne Alliance car il était en opposition directe avec la vocation spéciale du peuple choisi, une postérité innombrable (Genèse 22, 17)</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600" dirty="0" err="1" smtClean="0"/>
              <a:t>ll</a:t>
            </a:r>
            <a:r>
              <a:rPr lang="fr-FR" sz="1600" dirty="0" smtClean="0"/>
              <a:t> y avait aussi en Israël le désir de multiplier la famille afin de donner naissance au Messie attendu. Le mariage prenait alors un aspect messianique</a:t>
            </a:r>
            <a:r>
              <a:rPr kumimoji="0" lang="fr-FR" sz="1600" b="0" i="0" u="none" strike="noStrike" kern="1200" cap="none" spc="0" normalizeH="0" baseline="0" noProof="0" dirty="0" smtClean="0">
                <a:ln>
                  <a:noFill/>
                </a:ln>
                <a:effectLst/>
                <a:uLnTx/>
                <a:uFillTx/>
                <a:latin typeface="+mn-lt"/>
                <a:ea typeface="+mn-ea"/>
                <a:cs typeface="+mn-cs"/>
              </a:rPr>
              <a:t> </a:t>
            </a:r>
            <a:br>
              <a:rPr kumimoji="0" lang="fr-FR" sz="1600" b="0" i="0" u="none" strike="noStrike" kern="1200" cap="none" spc="0" normalizeH="0" baseline="0" noProof="0" dirty="0" smtClean="0">
                <a:ln>
                  <a:noFill/>
                </a:ln>
                <a:effectLst/>
                <a:uLnTx/>
                <a:uFillTx/>
                <a:latin typeface="+mn-lt"/>
                <a:ea typeface="+mn-ea"/>
                <a:cs typeface="+mn-cs"/>
              </a:rPr>
            </a:br>
            <a:endParaRPr kumimoji="0" lang="fr-FR" sz="1600" b="0" i="0" u="none" strike="noStrike" kern="1200" cap="none" spc="0" normalizeH="0" baseline="0" noProof="0" dirty="0" smtClean="0">
              <a:ln>
                <a:noFill/>
              </a:ln>
              <a:effectLst/>
              <a:uLnTx/>
              <a:uFillTx/>
              <a:latin typeface="+mn-lt"/>
              <a:ea typeface="+mn-ea"/>
              <a:cs typeface="+mn-cs"/>
            </a:endParaRPr>
          </a:p>
          <a:p>
            <a:r>
              <a:rPr kumimoji="0" lang="fr-FR" sz="1600" b="0" i="0" u="none" strike="noStrike" kern="1200" cap="none" spc="0" normalizeH="0" baseline="0" noProof="0" dirty="0" smtClean="0">
                <a:ln>
                  <a:noFill/>
                </a:ln>
                <a:effectLst/>
                <a:uLnTx/>
                <a:uFillTx/>
                <a:latin typeface="+mn-lt"/>
                <a:ea typeface="+mn-ea"/>
                <a:cs typeface="+mn-cs"/>
              </a:rPr>
              <a:t/>
            </a:r>
            <a:br>
              <a:rPr kumimoji="0" lang="fr-FR" sz="1600" b="0" i="0" u="none" strike="noStrike" kern="1200" cap="none" spc="0" normalizeH="0" baseline="0" noProof="0" dirty="0" smtClean="0">
                <a:ln>
                  <a:noFill/>
                </a:ln>
                <a:effectLst/>
                <a:uLnTx/>
                <a:uFillTx/>
                <a:latin typeface="+mn-lt"/>
                <a:ea typeface="+mn-ea"/>
                <a:cs typeface="+mn-cs"/>
              </a:rPr>
            </a:b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28</a:t>
            </a:fld>
            <a:endParaRPr lang="fr-FR"/>
          </a:p>
        </p:txBody>
      </p:sp>
    </p:spTree>
    <p:extLst>
      <p:ext uri="{BB962C8B-B14F-4D97-AF65-F5344CB8AC3E}">
        <p14:creationId xmlns:p14="http://schemas.microsoft.com/office/powerpoint/2010/main" val="2993661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29</a:t>
            </a:fld>
            <a:endParaRPr lang="fr-FR"/>
          </a:p>
        </p:txBody>
      </p:sp>
    </p:spTree>
    <p:extLst>
      <p:ext uri="{BB962C8B-B14F-4D97-AF65-F5344CB8AC3E}">
        <p14:creationId xmlns:p14="http://schemas.microsoft.com/office/powerpoint/2010/main" val="2235995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1 et 2</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30</a:t>
            </a:fld>
            <a:endParaRPr lang="fr-FR"/>
          </a:p>
        </p:txBody>
      </p:sp>
    </p:spTree>
    <p:extLst>
      <p:ext uri="{BB962C8B-B14F-4D97-AF65-F5344CB8AC3E}">
        <p14:creationId xmlns:p14="http://schemas.microsoft.com/office/powerpoint/2010/main" val="178631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1 et 2</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31</a:t>
            </a:fld>
            <a:endParaRPr lang="fr-FR"/>
          </a:p>
        </p:txBody>
      </p:sp>
    </p:spTree>
    <p:extLst>
      <p:ext uri="{BB962C8B-B14F-4D97-AF65-F5344CB8AC3E}">
        <p14:creationId xmlns:p14="http://schemas.microsoft.com/office/powerpoint/2010/main" val="1528263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32</a:t>
            </a:fld>
            <a:endParaRPr lang="fr-FR"/>
          </a:p>
        </p:txBody>
      </p:sp>
    </p:spTree>
    <p:extLst>
      <p:ext uri="{BB962C8B-B14F-4D97-AF65-F5344CB8AC3E}">
        <p14:creationId xmlns:p14="http://schemas.microsoft.com/office/powerpoint/2010/main" val="3573630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4</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33</a:t>
            </a:fld>
            <a:endParaRPr lang="fr-FR"/>
          </a:p>
        </p:txBody>
      </p:sp>
    </p:spTree>
    <p:extLst>
      <p:ext uri="{BB962C8B-B14F-4D97-AF65-F5344CB8AC3E}">
        <p14:creationId xmlns:p14="http://schemas.microsoft.com/office/powerpoint/2010/main" val="1364744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5</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34</a:t>
            </a:fld>
            <a:endParaRPr lang="fr-FR"/>
          </a:p>
        </p:txBody>
      </p:sp>
    </p:spTree>
    <p:extLst>
      <p:ext uri="{BB962C8B-B14F-4D97-AF65-F5344CB8AC3E}">
        <p14:creationId xmlns:p14="http://schemas.microsoft.com/office/powerpoint/2010/main" val="3308256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6</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35</a:t>
            </a:fld>
            <a:endParaRPr lang="fr-FR"/>
          </a:p>
        </p:txBody>
      </p:sp>
    </p:spTree>
    <p:extLst>
      <p:ext uri="{BB962C8B-B14F-4D97-AF65-F5344CB8AC3E}">
        <p14:creationId xmlns:p14="http://schemas.microsoft.com/office/powerpoint/2010/main" val="1775196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7</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36</a:t>
            </a:fld>
            <a:endParaRPr lang="fr-FR"/>
          </a:p>
        </p:txBody>
      </p:sp>
    </p:spTree>
    <p:extLst>
      <p:ext uri="{BB962C8B-B14F-4D97-AF65-F5344CB8AC3E}">
        <p14:creationId xmlns:p14="http://schemas.microsoft.com/office/powerpoint/2010/main" val="5854978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8 et 9</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37</a:t>
            </a:fld>
            <a:endParaRPr lang="fr-FR"/>
          </a:p>
        </p:txBody>
      </p:sp>
    </p:spTree>
    <p:extLst>
      <p:ext uri="{BB962C8B-B14F-4D97-AF65-F5344CB8AC3E}">
        <p14:creationId xmlns:p14="http://schemas.microsoft.com/office/powerpoint/2010/main" val="2468973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500" baseline="0" dirty="0" smtClean="0"/>
              <a:t>Page 7</a:t>
            </a:r>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pPr/>
              <a:t>38</a:t>
            </a:fld>
            <a:endParaRPr lang="fr-FR"/>
          </a:p>
        </p:txBody>
      </p:sp>
    </p:spTree>
    <p:extLst>
      <p:ext uri="{BB962C8B-B14F-4D97-AF65-F5344CB8AC3E}">
        <p14:creationId xmlns:p14="http://schemas.microsoft.com/office/powerpoint/2010/main" val="2397579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ECBABF51-2C36-4020-8D25-1A4DA950C600}" type="slidenum">
              <a:rPr lang="fr-FR" smtClean="0">
                <a:solidFill>
                  <a:prstClr val="black"/>
                </a:solidFill>
                <a:latin typeface="Arial" charset="0"/>
                <a:cs typeface="Arial" charset="0"/>
              </a:rPr>
              <a:pPr/>
              <a:t>40</a:t>
            </a:fld>
            <a:endParaRPr lang="fr-FR" smtClean="0">
              <a:solidFill>
                <a:prstClr val="black"/>
              </a:solidFill>
              <a:latin typeface="Arial" charset="0"/>
              <a:cs typeface="Arial"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558770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sz="1500" baseline="0" dirty="0"/>
          </a:p>
        </p:txBody>
      </p:sp>
      <p:sp>
        <p:nvSpPr>
          <p:cNvPr id="4" name="Espace réservé du numéro de diapositive 3"/>
          <p:cNvSpPr>
            <a:spLocks noGrp="1"/>
          </p:cNvSpPr>
          <p:nvPr>
            <p:ph type="sldNum" sz="quarter" idx="10"/>
          </p:nvPr>
        </p:nvSpPr>
        <p:spPr/>
        <p:txBody>
          <a:bodyPr/>
          <a:lstStyle/>
          <a:p>
            <a:fld id="{1718EB43-9D6E-4454-99E3-C79E34A6996E}" type="slidenum">
              <a:rPr lang="fr-FR" smtClean="0">
                <a:solidFill>
                  <a:prstClr val="black"/>
                </a:solidFill>
              </a:rPr>
              <a:pPr/>
              <a:t>43</a:t>
            </a:fld>
            <a:endParaRPr lang="fr-FR">
              <a:solidFill>
                <a:prstClr val="black"/>
              </a:solidFill>
            </a:endParaRPr>
          </a:p>
        </p:txBody>
      </p:sp>
    </p:spTree>
    <p:extLst>
      <p:ext uri="{BB962C8B-B14F-4D97-AF65-F5344CB8AC3E}">
        <p14:creationId xmlns:p14="http://schemas.microsoft.com/office/powerpoint/2010/main" val="2540471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F679B83-625D-475D-8634-1ABAAFCFD7B3}" type="slidenum">
              <a:rPr lang="fr-FR" altLang="fr-FR" sz="1300">
                <a:solidFill>
                  <a:srgbClr val="000000"/>
                </a:solidFill>
              </a:rPr>
              <a:pPr>
                <a:spcBef>
                  <a:spcPct val="0"/>
                </a:spcBef>
              </a:pPr>
              <a:t>57</a:t>
            </a:fld>
            <a:endParaRPr lang="fr-FR" altLang="fr-FR" sz="1300">
              <a:solidFill>
                <a:srgbClr val="000000"/>
              </a:solidFill>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fr-FR" altLang="fr-FR"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8572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5.xml"/><Relationship Id="rId1" Type="http://schemas.openxmlformats.org/officeDocument/2006/relationships/themeOverride" Target="../theme/themeOverride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5.xml"/><Relationship Id="rId1" Type="http://schemas.openxmlformats.org/officeDocument/2006/relationships/themeOverride" Target="../theme/themeOverride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re 28"/>
          <p:cNvSpPr>
            <a:spLocks noGrp="1"/>
          </p:cNvSpPr>
          <p:nvPr>
            <p:ph type="ctrTitle"/>
          </p:nvPr>
        </p:nvSpPr>
        <p:spPr>
          <a:xfrm>
            <a:off x="381000" y="4853411"/>
            <a:ext cx="84582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47C9B81F-C347-4BEF-BFDF-29C42F48304A}" type="datetimeFigureOut">
              <a:rPr lang="en-US" smtClean="0"/>
              <a:pPr/>
              <a:t>9/15/2017</a:t>
            </a:fld>
            <a:endParaRPr lang="en-US"/>
          </a:p>
        </p:txBody>
      </p:sp>
      <p:sp>
        <p:nvSpPr>
          <p:cNvPr id="2" name="Espace réservé du pied de page 1"/>
          <p:cNvSpPr>
            <a:spLocks noGrp="1"/>
          </p:cNvSpPr>
          <p:nvPr>
            <p:ph type="ftr" sz="quarter" idx="11"/>
          </p:nvPr>
        </p:nvSpPr>
        <p:spPr/>
        <p:txBody>
          <a:bodyPr/>
          <a:lstStyle/>
          <a:p>
            <a:endParaRPr kumimoji="0" lang="en-US"/>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47C9B81F-C347-4BEF-BFDF-29C42F48304A}" type="datetimeFigureOut">
              <a:rPr lang="en-US" smtClean="0"/>
              <a:pPr/>
              <a:t>9/15/2017</a:t>
            </a:fld>
            <a:endParaRPr lang="en-US"/>
          </a:p>
        </p:txBody>
      </p:sp>
      <p:sp>
        <p:nvSpPr>
          <p:cNvPr id="19" name="Espace réservé du pied de page 18"/>
          <p:cNvSpPr>
            <a:spLocks noGrp="1"/>
          </p:cNvSpPr>
          <p:nvPr>
            <p:ph type="ftr" sz="quarter" idx="11"/>
          </p:nvPr>
        </p:nvSpPr>
        <p:spPr>
          <a:xfrm>
            <a:off x="3581400" y="76200"/>
            <a:ext cx="2895600" cy="288925"/>
          </a:xfrm>
        </p:spPr>
        <p:txBody>
          <a:bodyPr/>
          <a:lstStyle/>
          <a:p>
            <a:endParaRPr kumimoji="0" lang="en-US"/>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47C9B81F-C347-4BEF-BFDF-29C42F48304A}" type="datetimeFigureOut">
              <a:rPr lang="en-US" smtClean="0"/>
              <a:pPr/>
              <a:t>9/15/2017</a:t>
            </a:fld>
            <a:endParaRPr lang="en-US"/>
          </a:p>
        </p:txBody>
      </p:sp>
      <p:sp>
        <p:nvSpPr>
          <p:cNvPr id="11" name="Espace réservé du pied de page 10"/>
          <p:cNvSpPr>
            <a:spLocks noGrp="1"/>
          </p:cNvSpPr>
          <p:nvPr>
            <p:ph type="ftr" sz="quarter" idx="11"/>
          </p:nvPr>
        </p:nvSpPr>
        <p:spPr/>
        <p:txBody>
          <a:bodyPr/>
          <a:lstStyle/>
          <a:p>
            <a:endParaRPr kumimoji="0" lang="en-US"/>
          </a:p>
        </p:txBody>
      </p:sp>
      <p:sp>
        <p:nvSpPr>
          <p:cNvPr id="16" name="Espace réservé du numéro de diapositive 15"/>
          <p:cNvSpPr>
            <a:spLocks noGrp="1"/>
          </p:cNvSpPr>
          <p:nvPr>
            <p:ph type="sldNum" sz="quarter" idx="12"/>
          </p:nvPr>
        </p:nvSpPr>
        <p:spPr/>
        <p:txBody>
          <a:bodyPr/>
          <a:lstStyle/>
          <a:p>
            <a:fld id="{042AED99-7FB4-404E-8A97-64753DCE42EC}" type="slidenum">
              <a:rPr kumimoji="0" lang="en-US" smtClean="0"/>
              <a:pPr/>
              <a:t>‹N°›</a:t>
            </a:fld>
            <a:endParaRPr kumimoji="0" lang="en-US"/>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smtClean="0"/>
              <a:t>Cliquez pour modifier le style du titre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47C9B81F-C347-4BEF-BFDF-29C42F48304A}" type="datetimeFigureOut">
              <a:rPr lang="en-US" smtClean="0"/>
              <a:pPr/>
              <a:t>9/15/2017</a:t>
            </a:fld>
            <a:endParaRPr lang="en-US"/>
          </a:p>
        </p:txBody>
      </p:sp>
      <p:sp>
        <p:nvSpPr>
          <p:cNvPr id="10" name="Espace réservé du pied de page 9"/>
          <p:cNvSpPr>
            <a:spLocks noGrp="1"/>
          </p:cNvSpPr>
          <p:nvPr>
            <p:ph type="ftr" sz="quarter" idx="11"/>
          </p:nvPr>
        </p:nvSpPr>
        <p:spPr/>
        <p:txBody>
          <a:bodyPr/>
          <a:lstStyle/>
          <a:p>
            <a:endParaRPr kumimoji="0" lang="en-US"/>
          </a:p>
        </p:txBody>
      </p:sp>
      <p:sp>
        <p:nvSpPr>
          <p:cNvPr id="31" name="Espace réservé du numéro de diapositive 30"/>
          <p:cNvSpPr>
            <a:spLocks noGrp="1"/>
          </p:cNvSpPr>
          <p:nvPr>
            <p:ph type="sldNum" sz="quarter" idx="12"/>
          </p:nvPr>
        </p:nvSpPr>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47C9B81F-C347-4BEF-BFDF-29C42F48304A}" type="datetimeFigureOut">
              <a:rPr lang="en-US" smtClean="0"/>
              <a:pPr/>
              <a:t>9/15/2017</a:t>
            </a:fld>
            <a:endParaRPr lang="en-US"/>
          </a:p>
        </p:txBody>
      </p:sp>
      <p:sp>
        <p:nvSpPr>
          <p:cNvPr id="6" name="Espace réservé du pied de page 5"/>
          <p:cNvSpPr>
            <a:spLocks noGrp="1"/>
          </p:cNvSpPr>
          <p:nvPr>
            <p:ph type="ftr" sz="quarter" idx="11"/>
          </p:nvPr>
        </p:nvSpPr>
        <p:spPr/>
        <p:txBody>
          <a:bodyPr/>
          <a:lstStyle/>
          <a:p>
            <a:endParaRPr kumimoji="0" lang="en-US" dirty="0"/>
          </a:p>
        </p:txBody>
      </p:sp>
      <p:sp>
        <p:nvSpPr>
          <p:cNvPr id="7" name="Espace réservé du numéro de diapositive 6"/>
          <p:cNvSpPr>
            <a:spLocks noGrp="1"/>
          </p:cNvSpPr>
          <p:nvPr>
            <p:ph type="sldNum" sz="quarter" idx="12"/>
          </p:nvPr>
        </p:nvSpPr>
        <p:spPr>
          <a:xfrm>
            <a:off x="8229600" y="6477000"/>
            <a:ext cx="762000" cy="246888"/>
          </a:xfrm>
        </p:spPr>
        <p:txBody>
          <a:bodyPr/>
          <a:lstStyle/>
          <a:p>
            <a:fld id="{042AED99-7FB4-404E-8A97-64753DCE42EC}" type="slidenum">
              <a:rPr kumimoji="0" lang="en-US" smtClean="0"/>
              <a:pPr/>
              <a:t>‹N°›</a:t>
            </a:fld>
            <a:endParaRPr kumimoji="0" lang="en-US"/>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47C9B81F-C347-4BEF-BFDF-29C42F48304A}" type="datetimeFigureOut">
              <a:rPr lang="en-US" smtClean="0"/>
              <a:pPr/>
              <a:t>9/15/2017</a:t>
            </a:fld>
            <a:endParaRPr lang="en-US"/>
          </a:p>
        </p:txBody>
      </p:sp>
      <p:sp>
        <p:nvSpPr>
          <p:cNvPr id="21" name="Espace réservé du pied de page 20"/>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47C9B81F-C347-4BEF-BFDF-29C42F48304A}" type="datetimeFigureOut">
              <a:rPr lang="en-US" smtClean="0"/>
              <a:pPr/>
              <a:t>9/15/2017</a:t>
            </a:fld>
            <a:endParaRPr lang="en-US"/>
          </a:p>
        </p:txBody>
      </p:sp>
      <p:sp>
        <p:nvSpPr>
          <p:cNvPr id="24" name="Espace réservé du pied de page 23"/>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47C9B81F-C347-4BEF-BFDF-29C42F48304A}" type="datetimeFigureOut">
              <a:rPr lang="en-US" smtClean="0"/>
              <a:pPr/>
              <a:t>9/15/2017</a:t>
            </a:fld>
            <a:endParaRPr lang="en-US"/>
          </a:p>
        </p:txBody>
      </p:sp>
      <p:sp>
        <p:nvSpPr>
          <p:cNvPr id="29" name="Espace réservé du pied de page 28"/>
          <p:cNvSpPr>
            <a:spLocks noGrp="1"/>
          </p:cNvSpPr>
          <p:nvPr>
            <p:ph type="ftr" sz="quarter" idx="11"/>
          </p:nvPr>
        </p:nvSpPr>
        <p:spPr/>
        <p:txBody>
          <a:bodyPr/>
          <a:lstStyle/>
          <a:p>
            <a:endParaRPr kumimoji="0" lang="en-US"/>
          </a:p>
        </p:txBody>
      </p:sp>
      <p:sp>
        <p:nvSpPr>
          <p:cNvPr id="7" name="Espace réservé du numéro de diapositive 6"/>
          <p:cNvSpPr>
            <a:spLocks noGrp="1"/>
          </p:cNvSpPr>
          <p:nvPr>
            <p:ph type="sldNum" sz="quarter" idx="12"/>
          </p:nvPr>
        </p:nvSpPr>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47C9B81F-C347-4BEF-BFDF-29C42F48304A}" type="datetimeFigureOut">
              <a:rPr lang="en-US" smtClean="0"/>
              <a:pPr/>
              <a:t>9/15/2017</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31" name="Espace réservé du numéro de diapositive 30"/>
          <p:cNvSpPr>
            <a:spLocks noGrp="1"/>
          </p:cNvSpPr>
          <p:nvPr>
            <p:ph type="sldNum" sz="quarter" idx="12"/>
          </p:nvPr>
        </p:nvSpPr>
        <p:spPr/>
        <p:txBody>
          <a:bodyPr/>
          <a:lstStyle/>
          <a:p>
            <a:fld id="{042AED99-7FB4-404E-8A97-64753DCE42EC}" type="slidenum">
              <a:rPr kumimoji="0" lang="en-US" smtClean="0"/>
              <a:pPr/>
              <a:t>‹N°›</a:t>
            </a:fld>
            <a:endParaRPr kumimoji="0" lang="en-US"/>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pPr/>
              <a:t>9/15/2017</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pPr/>
              <a:t>9/15/2017</a:t>
            </a:fld>
            <a:endParaRPr lang="en-US"/>
          </a:p>
        </p:txBody>
      </p:sp>
      <p:sp>
        <p:nvSpPr>
          <p:cNvPr id="5" name="Espace réservé du pied de page 4"/>
          <p:cNvSpPr>
            <a:spLocks noGrp="1"/>
          </p:cNvSpPr>
          <p:nvPr>
            <p:ph type="ftr" sz="quarter" idx="11"/>
          </p:nvPr>
        </p:nvSpPr>
        <p:spPr/>
        <p:txBody>
          <a:bodyPr/>
          <a:lstStyle/>
          <a:p>
            <a:endParaRPr kumimoji="0" lang="en-US"/>
          </a:p>
        </p:txBody>
      </p:sp>
      <p:sp>
        <p:nvSpPr>
          <p:cNvPr id="6" name="Espace réservé du numéro de diapositive 5"/>
          <p:cNvSpPr>
            <a:spLocks noGrp="1"/>
          </p:cNvSpPr>
          <p:nvPr>
            <p:ph type="sldNum" sz="quarter" idx="12"/>
          </p:nvPr>
        </p:nvSpPr>
        <p:spPr/>
        <p:txBody>
          <a:bodyPr/>
          <a:lstStyle/>
          <a:p>
            <a:fld id="{042AED99-7FB4-404E-8A97-64753DCE42EC}" type="slidenum">
              <a:rPr kumimoji="0" lang="en-US" smtClean="0"/>
              <a:pPr/>
              <a:t>‹N°›</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725386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43069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2228592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754108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82895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0165302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00364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688485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669160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194097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956754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4239BECA-D6A7-4803-A6AF-7A06D52FA962}" type="slidenum">
              <a:rPr lang="en-US" altLang="fr-FR"/>
              <a:pPr>
                <a:defRPr/>
              </a:pPr>
              <a:t>‹N°›</a:t>
            </a:fld>
            <a:endParaRPr lang="en-US" altLang="fr-FR"/>
          </a:p>
        </p:txBody>
      </p:sp>
    </p:spTree>
    <p:extLst>
      <p:ext uri="{BB962C8B-B14F-4D97-AF65-F5344CB8AC3E}">
        <p14:creationId xmlns:p14="http://schemas.microsoft.com/office/powerpoint/2010/main" val="3766106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71C6F384-E357-46FD-B0AD-970EE367C1D3}" type="slidenum">
              <a:rPr lang="en-US" altLang="fr-FR"/>
              <a:pPr>
                <a:defRPr/>
              </a:pPr>
              <a:t>‹N°›</a:t>
            </a:fld>
            <a:endParaRPr lang="en-US" altLang="fr-FR"/>
          </a:p>
        </p:txBody>
      </p:sp>
    </p:spTree>
    <p:extLst>
      <p:ext uri="{BB962C8B-B14F-4D97-AF65-F5344CB8AC3E}">
        <p14:creationId xmlns:p14="http://schemas.microsoft.com/office/powerpoint/2010/main" val="7642256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0363EFD4-513C-48A4-84C9-BD8AB60034B6}" type="slidenum">
              <a:rPr lang="en-US" altLang="fr-FR"/>
              <a:pPr>
                <a:defRPr/>
              </a:pPr>
              <a:t>‹N°›</a:t>
            </a:fld>
            <a:endParaRPr lang="en-US" altLang="fr-FR"/>
          </a:p>
        </p:txBody>
      </p:sp>
    </p:spTree>
    <p:extLst>
      <p:ext uri="{BB962C8B-B14F-4D97-AF65-F5344CB8AC3E}">
        <p14:creationId xmlns:p14="http://schemas.microsoft.com/office/powerpoint/2010/main" val="32974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smtClean="0"/>
            </a:lvl1pPr>
          </a:lstStyle>
          <a:p>
            <a:pPr>
              <a:defRPr/>
            </a:pPr>
            <a:fld id="{97E2FDAF-09BE-46CE-9385-3EA29346764F}" type="slidenum">
              <a:rPr lang="en-US" altLang="fr-FR"/>
              <a:pPr>
                <a:defRPr/>
              </a:pPr>
              <a:t>‹N°›</a:t>
            </a:fld>
            <a:endParaRPr lang="en-US" altLang="fr-FR"/>
          </a:p>
        </p:txBody>
      </p:sp>
    </p:spTree>
    <p:extLst>
      <p:ext uri="{BB962C8B-B14F-4D97-AF65-F5344CB8AC3E}">
        <p14:creationId xmlns:p14="http://schemas.microsoft.com/office/powerpoint/2010/main" val="4128776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lgn="l">
              <a:defRPr/>
            </a:lvl1pPr>
          </a:lstStyle>
          <a:p>
            <a:pPr>
              <a:defRPr/>
            </a:pPr>
            <a:endParaRPr lang="en-US"/>
          </a:p>
        </p:txBody>
      </p:sp>
      <p:sp>
        <p:nvSpPr>
          <p:cNvPr id="9" name="Rectangle 6"/>
          <p:cNvSpPr>
            <a:spLocks noGrp="1" noChangeArrowheads="1"/>
          </p:cNvSpPr>
          <p:nvPr>
            <p:ph type="sldNum" sz="quarter" idx="12"/>
          </p:nvPr>
        </p:nvSpPr>
        <p:spPr/>
        <p:txBody>
          <a:bodyPr/>
          <a:lstStyle>
            <a:lvl1pPr>
              <a:defRPr smtClean="0"/>
            </a:lvl1pPr>
          </a:lstStyle>
          <a:p>
            <a:pPr>
              <a:defRPr/>
            </a:pPr>
            <a:fld id="{461FAEDA-A33B-4816-8EEA-914F1161152D}" type="slidenum">
              <a:rPr lang="en-US" altLang="fr-FR"/>
              <a:pPr>
                <a:defRPr/>
              </a:pPr>
              <a:t>‹N°›</a:t>
            </a:fld>
            <a:endParaRPr lang="en-US" altLang="fr-FR"/>
          </a:p>
        </p:txBody>
      </p:sp>
    </p:spTree>
    <p:extLst>
      <p:ext uri="{BB962C8B-B14F-4D97-AF65-F5344CB8AC3E}">
        <p14:creationId xmlns:p14="http://schemas.microsoft.com/office/powerpoint/2010/main" val="19443144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lgn="l">
              <a:defRPr/>
            </a:lvl1pPr>
          </a:lstStyle>
          <a:p>
            <a:pPr>
              <a:defRPr/>
            </a:pPr>
            <a:endParaRPr lang="en-US"/>
          </a:p>
        </p:txBody>
      </p:sp>
      <p:sp>
        <p:nvSpPr>
          <p:cNvPr id="5" name="Rectangle 6"/>
          <p:cNvSpPr>
            <a:spLocks noGrp="1" noChangeArrowheads="1"/>
          </p:cNvSpPr>
          <p:nvPr>
            <p:ph type="sldNum" sz="quarter" idx="12"/>
          </p:nvPr>
        </p:nvSpPr>
        <p:spPr/>
        <p:txBody>
          <a:bodyPr/>
          <a:lstStyle>
            <a:lvl1pPr>
              <a:defRPr smtClean="0"/>
            </a:lvl1pPr>
          </a:lstStyle>
          <a:p>
            <a:pPr>
              <a:defRPr/>
            </a:pPr>
            <a:fld id="{C92AD7F0-67FD-4490-8005-23C59B5C4CEB}" type="slidenum">
              <a:rPr lang="en-US" altLang="fr-FR"/>
              <a:pPr>
                <a:defRPr/>
              </a:pPr>
              <a:t>‹N°›</a:t>
            </a:fld>
            <a:endParaRPr lang="en-US" altLang="fr-FR"/>
          </a:p>
        </p:txBody>
      </p:sp>
    </p:spTree>
    <p:extLst>
      <p:ext uri="{BB962C8B-B14F-4D97-AF65-F5344CB8AC3E}">
        <p14:creationId xmlns:p14="http://schemas.microsoft.com/office/powerpoint/2010/main" val="4006648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lgn="l">
              <a:defRPr/>
            </a:lvl1pPr>
          </a:lstStyle>
          <a:p>
            <a:pPr>
              <a:defRPr/>
            </a:pPr>
            <a:endParaRPr lang="en-US"/>
          </a:p>
        </p:txBody>
      </p:sp>
      <p:sp>
        <p:nvSpPr>
          <p:cNvPr id="4" name="Rectangle 6"/>
          <p:cNvSpPr>
            <a:spLocks noGrp="1" noChangeArrowheads="1"/>
          </p:cNvSpPr>
          <p:nvPr>
            <p:ph type="sldNum" sz="quarter" idx="12"/>
          </p:nvPr>
        </p:nvSpPr>
        <p:spPr/>
        <p:txBody>
          <a:bodyPr/>
          <a:lstStyle>
            <a:lvl1pPr>
              <a:defRPr smtClean="0"/>
            </a:lvl1pPr>
          </a:lstStyle>
          <a:p>
            <a:pPr>
              <a:defRPr/>
            </a:pPr>
            <a:fld id="{CC7937B5-5EC6-4AAA-9032-3F72D182BC6D}" type="slidenum">
              <a:rPr lang="en-US" altLang="fr-FR"/>
              <a:pPr>
                <a:defRPr/>
              </a:pPr>
              <a:t>‹N°›</a:t>
            </a:fld>
            <a:endParaRPr lang="en-US" altLang="fr-FR"/>
          </a:p>
        </p:txBody>
      </p:sp>
    </p:spTree>
    <p:extLst>
      <p:ext uri="{BB962C8B-B14F-4D97-AF65-F5344CB8AC3E}">
        <p14:creationId xmlns:p14="http://schemas.microsoft.com/office/powerpoint/2010/main" val="29690832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smtClean="0"/>
            </a:lvl1pPr>
          </a:lstStyle>
          <a:p>
            <a:pPr>
              <a:defRPr/>
            </a:pPr>
            <a:fld id="{5E5AC9B2-2764-48E4-B5D3-2D16291F51C3}" type="slidenum">
              <a:rPr lang="en-US" altLang="fr-FR"/>
              <a:pPr>
                <a:defRPr/>
              </a:pPr>
              <a:t>‹N°›</a:t>
            </a:fld>
            <a:endParaRPr lang="en-US" altLang="fr-FR"/>
          </a:p>
        </p:txBody>
      </p:sp>
    </p:spTree>
    <p:extLst>
      <p:ext uri="{BB962C8B-B14F-4D97-AF65-F5344CB8AC3E}">
        <p14:creationId xmlns:p14="http://schemas.microsoft.com/office/powerpoint/2010/main" val="780910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lgn="l">
              <a:defRPr/>
            </a:lvl1pPr>
          </a:lstStyle>
          <a:p>
            <a:pPr>
              <a:defRPr/>
            </a:pPr>
            <a:endParaRPr lang="en-US"/>
          </a:p>
        </p:txBody>
      </p:sp>
      <p:sp>
        <p:nvSpPr>
          <p:cNvPr id="7" name="Rectangle 6"/>
          <p:cNvSpPr>
            <a:spLocks noGrp="1" noChangeArrowheads="1"/>
          </p:cNvSpPr>
          <p:nvPr>
            <p:ph type="sldNum" sz="quarter" idx="12"/>
          </p:nvPr>
        </p:nvSpPr>
        <p:spPr/>
        <p:txBody>
          <a:bodyPr/>
          <a:lstStyle>
            <a:lvl1pPr>
              <a:defRPr smtClean="0"/>
            </a:lvl1pPr>
          </a:lstStyle>
          <a:p>
            <a:pPr>
              <a:defRPr/>
            </a:pPr>
            <a:fld id="{9C4347EC-7C18-4449-84CE-B3E497962F24}" type="slidenum">
              <a:rPr lang="en-US" altLang="fr-FR"/>
              <a:pPr>
                <a:defRPr/>
              </a:pPr>
              <a:t>‹N°›</a:t>
            </a:fld>
            <a:endParaRPr lang="en-US" altLang="fr-FR"/>
          </a:p>
        </p:txBody>
      </p:sp>
    </p:spTree>
    <p:extLst>
      <p:ext uri="{BB962C8B-B14F-4D97-AF65-F5344CB8AC3E}">
        <p14:creationId xmlns:p14="http://schemas.microsoft.com/office/powerpoint/2010/main" val="529507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2B06C963-A348-4FA3-A4B3-2014EF32BD85}" type="slidenum">
              <a:rPr lang="en-US" altLang="fr-FR"/>
              <a:pPr>
                <a:defRPr/>
              </a:pPr>
              <a:t>‹N°›</a:t>
            </a:fld>
            <a:endParaRPr lang="en-US" altLang="fr-FR"/>
          </a:p>
        </p:txBody>
      </p:sp>
    </p:spTree>
    <p:extLst>
      <p:ext uri="{BB962C8B-B14F-4D97-AF65-F5344CB8AC3E}">
        <p14:creationId xmlns:p14="http://schemas.microsoft.com/office/powerpoint/2010/main" val="7567400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lgn="l">
              <a:defRPr/>
            </a:lvl1pPr>
          </a:lstStyle>
          <a:p>
            <a:pPr>
              <a:defRPr/>
            </a:pPr>
            <a:endParaRPr lang="en-US"/>
          </a:p>
        </p:txBody>
      </p:sp>
      <p:sp>
        <p:nvSpPr>
          <p:cNvPr id="6" name="Rectangle 6"/>
          <p:cNvSpPr>
            <a:spLocks noGrp="1" noChangeArrowheads="1"/>
          </p:cNvSpPr>
          <p:nvPr>
            <p:ph type="sldNum" sz="quarter" idx="12"/>
          </p:nvPr>
        </p:nvSpPr>
        <p:spPr/>
        <p:txBody>
          <a:bodyPr/>
          <a:lstStyle>
            <a:lvl1pPr>
              <a:defRPr smtClean="0"/>
            </a:lvl1pPr>
          </a:lstStyle>
          <a:p>
            <a:pPr>
              <a:defRPr/>
            </a:pPr>
            <a:fld id="{D91CBA38-6EC7-49E0-A704-05D73DACBD8A}" type="slidenum">
              <a:rPr lang="en-US" altLang="fr-FR"/>
              <a:pPr>
                <a:defRPr/>
              </a:pPr>
              <a:t>‹N°›</a:t>
            </a:fld>
            <a:endParaRPr lang="en-US" altLang="fr-FR"/>
          </a:p>
        </p:txBody>
      </p:sp>
    </p:spTree>
    <p:extLst>
      <p:ext uri="{BB962C8B-B14F-4D97-AF65-F5344CB8AC3E}">
        <p14:creationId xmlns:p14="http://schemas.microsoft.com/office/powerpoint/2010/main" val="5169627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cs typeface="Arial" panose="020B0604020202020204" pitchFamily="34" charset="0"/>
            </a:endParaRPr>
          </a:p>
        </p:txBody>
      </p:sp>
      <p:sp>
        <p:nvSpPr>
          <p:cNvPr id="29" name="Titre 28"/>
          <p:cNvSpPr>
            <a:spLocks noGrp="1"/>
          </p:cNvSpPr>
          <p:nvPr>
            <p:ph type="ctrTitle"/>
          </p:nvPr>
        </p:nvSpPr>
        <p:spPr>
          <a:xfrm>
            <a:off x="381000" y="4853411"/>
            <a:ext cx="8458200" cy="1222375"/>
          </a:xfrm>
        </p:spPr>
        <p:txBody>
          <a:bodyPr anchor="t"/>
          <a:lstStyle/>
          <a:p>
            <a:r>
              <a:rPr kumimoji="0" lang="fr-FR" smtClean="0"/>
              <a:t>Cliquez pour modifier le style du titre</a:t>
            </a:r>
            <a:endParaRPr kumimoji="0" lang="en-US"/>
          </a:p>
        </p:txBody>
      </p:sp>
      <p:sp>
        <p:nvSpPr>
          <p:cNvPr id="9" name="Sous-titr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16" name="Espace réservé de la date 15"/>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2" name="Espace réservé du pied de page 1"/>
          <p:cNvSpPr>
            <a:spLocks noGrp="1"/>
          </p:cNvSpPr>
          <p:nvPr>
            <p:ph type="ftr" sz="quarter" idx="11"/>
          </p:nvPr>
        </p:nvSpPr>
        <p:spPr/>
        <p:txBody>
          <a:bodyPr/>
          <a:lstStyle/>
          <a:p>
            <a:endParaRPr lang="en-US">
              <a:solidFill>
                <a:srgbClr val="F0A22E">
                  <a:shade val="75000"/>
                </a:srgbClr>
              </a:solidFill>
            </a:endParaRPr>
          </a:p>
        </p:txBody>
      </p:sp>
      <p:sp>
        <p:nvSpPr>
          <p:cNvPr id="15" name="Espace réservé du numéro de diapositive 14"/>
          <p:cNvSpPr>
            <a:spLocks noGrp="1"/>
          </p:cNvSpPr>
          <p:nvPr>
            <p:ph type="sldNum" sz="quarter" idx="12"/>
          </p:nvPr>
        </p:nvSpPr>
        <p:spPr>
          <a:xfrm>
            <a:off x="8229600" y="6473952"/>
            <a:ext cx="758952" cy="246888"/>
          </a:xfrm>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8361108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2" name="Titre 21"/>
          <p:cNvSpPr>
            <a:spLocks noGrp="1"/>
          </p:cNvSpPr>
          <p:nvPr>
            <p:ph type="title"/>
          </p:nvPr>
        </p:nvSpPr>
        <p:spPr/>
        <p:txBody>
          <a:bodyPr/>
          <a:lstStyle/>
          <a:p>
            <a:r>
              <a:rPr kumimoji="0" lang="fr-FR" smtClean="0"/>
              <a:t>Cliquez pour modifier le style du titre</a:t>
            </a:r>
            <a:endParaRPr kumimoji="0" lang="en-US"/>
          </a:p>
        </p:txBody>
      </p:sp>
      <p:sp>
        <p:nvSpPr>
          <p:cNvPr id="27" name="Espace réservé du contenu 26"/>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19" name="Espace réservé du pied de page 18"/>
          <p:cNvSpPr>
            <a:spLocks noGrp="1"/>
          </p:cNvSpPr>
          <p:nvPr>
            <p:ph type="ftr" sz="quarter" idx="11"/>
          </p:nvPr>
        </p:nvSpPr>
        <p:spPr>
          <a:xfrm>
            <a:off x="3581400" y="76200"/>
            <a:ext cx="2895600" cy="288925"/>
          </a:xfrm>
        </p:spPr>
        <p:txBody>
          <a:bodyPr/>
          <a:lstStyle/>
          <a:p>
            <a:endParaRPr lang="en-US">
              <a:solidFill>
                <a:srgbClr val="F0A22E">
                  <a:shade val="75000"/>
                </a:srgbClr>
              </a:solidFill>
            </a:endParaRPr>
          </a:p>
        </p:txBody>
      </p:sp>
      <p:sp>
        <p:nvSpPr>
          <p:cNvPr id="16" name="Espace réservé du numéro de diapositive 15"/>
          <p:cNvSpPr>
            <a:spLocks noGrp="1"/>
          </p:cNvSpPr>
          <p:nvPr>
            <p:ph type="sldNum" sz="quarter" idx="12"/>
          </p:nvPr>
        </p:nvSpPr>
        <p:spPr>
          <a:xfrm>
            <a:off x="8229600" y="6473952"/>
            <a:ext cx="758952" cy="246888"/>
          </a:xfrm>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13598501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cs typeface="Arial" panose="020B0604020202020204" pitchFamily="34" charset="0"/>
            </a:endParaRPr>
          </a:p>
        </p:txBody>
      </p:sp>
      <p:sp>
        <p:nvSpPr>
          <p:cNvPr id="6" name="Espace réservé du texte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19" name="Espace réservé de la date 18"/>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11" name="Espace réservé du pied de page 10"/>
          <p:cNvSpPr>
            <a:spLocks noGrp="1"/>
          </p:cNvSpPr>
          <p:nvPr>
            <p:ph type="ftr" sz="quarter" idx="11"/>
          </p:nvPr>
        </p:nvSpPr>
        <p:spPr/>
        <p:txBody>
          <a:bodyPr/>
          <a:lstStyle/>
          <a:p>
            <a:endParaRPr lang="en-US">
              <a:solidFill>
                <a:srgbClr val="F0A22E">
                  <a:shade val="75000"/>
                </a:srgbClr>
              </a:solidFill>
            </a:endParaRPr>
          </a:p>
        </p:txBody>
      </p:sp>
      <p:sp>
        <p:nvSpPr>
          <p:cNvPr id="16" name="Espace réservé du numéro de diapositive 15"/>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
        <p:nvSpPr>
          <p:cNvPr id="8" name="Titre 7"/>
          <p:cNvSpPr>
            <a:spLocks noGrp="1"/>
          </p:cNvSpPr>
          <p:nvPr>
            <p:ph type="title"/>
          </p:nvPr>
        </p:nvSpPr>
        <p:spPr>
          <a:xfrm>
            <a:off x="180475" y="2947085"/>
            <a:ext cx="8686800" cy="1184825"/>
          </a:xfrm>
        </p:spPr>
        <p:txBody>
          <a:bodyPr rtlCol="0" anchor="t"/>
          <a:lstStyle>
            <a:lvl1pPr algn="r">
              <a:defRPr/>
            </a:lvl1pPr>
          </a:lstStyle>
          <a:p>
            <a:r>
              <a:rPr kumimoji="0" lang="fr-FR" smtClean="0"/>
              <a:t>Cliquez pour modifier le style du titre</a:t>
            </a:r>
            <a:endParaRPr kumimoji="0" lang="en-US"/>
          </a:p>
        </p:txBody>
      </p:sp>
    </p:spTree>
    <p:extLst>
      <p:ext uri="{BB962C8B-B14F-4D97-AF65-F5344CB8AC3E}">
        <p14:creationId xmlns:p14="http://schemas.microsoft.com/office/powerpoint/2010/main" val="591326031"/>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0" name="Titre 1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4" name="Espace réservé du contenu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10" name="Espace réservé du pied de page 9"/>
          <p:cNvSpPr>
            <a:spLocks noGrp="1"/>
          </p:cNvSpPr>
          <p:nvPr>
            <p:ph type="ftr" sz="quarter" idx="11"/>
          </p:nvPr>
        </p:nvSpPr>
        <p:spPr/>
        <p:txBody>
          <a:bodyPr/>
          <a:lstStyle/>
          <a:p>
            <a:endParaRPr lang="en-US">
              <a:solidFill>
                <a:srgbClr val="F0A22E">
                  <a:shade val="75000"/>
                </a:srgbClr>
              </a:solidFill>
            </a:endParaRPr>
          </a:p>
        </p:txBody>
      </p:sp>
      <p:sp>
        <p:nvSpPr>
          <p:cNvPr id="31" name="Espace réservé du numéro de diapositive 30"/>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38980724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29" name="Titre 28"/>
          <p:cNvSpPr>
            <a:spLocks noGrp="1"/>
          </p:cNvSpPr>
          <p:nvPr>
            <p:ph type="title"/>
          </p:nvPr>
        </p:nvSpPr>
        <p:spPr>
          <a:xfrm>
            <a:off x="304800" y="5410200"/>
            <a:ext cx="8610600" cy="882650"/>
          </a:xfrm>
        </p:spPr>
        <p:txBody>
          <a:bodyPr anchor="ctr"/>
          <a:lstStyle>
            <a:lvl1pPr>
              <a:defRPr/>
            </a:lvl1p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25" name="Espace réservé du texte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8" name="Espace réservé du contenu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0" name="Espace réservé de la date 9"/>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6" name="Espace réservé du pied de page 5"/>
          <p:cNvSpPr>
            <a:spLocks noGrp="1"/>
          </p:cNvSpPr>
          <p:nvPr>
            <p:ph type="ftr" sz="quarter" idx="11"/>
          </p:nvPr>
        </p:nvSpPr>
        <p:spPr/>
        <p:txBody>
          <a:bodyPr/>
          <a:lstStyle/>
          <a:p>
            <a:endParaRPr lang="en-US" dirty="0">
              <a:solidFill>
                <a:srgbClr val="F0A22E">
                  <a:shade val="75000"/>
                </a:srgbClr>
              </a:solidFill>
            </a:endParaRPr>
          </a:p>
        </p:txBody>
      </p:sp>
      <p:sp>
        <p:nvSpPr>
          <p:cNvPr id="7" name="Espace réservé du numéro de diapositive 6"/>
          <p:cNvSpPr>
            <a:spLocks noGrp="1"/>
          </p:cNvSpPr>
          <p:nvPr>
            <p:ph type="sldNum" sz="quarter" idx="12"/>
          </p:nvPr>
        </p:nvSpPr>
        <p:spPr>
          <a:xfrm>
            <a:off x="8229600" y="6477000"/>
            <a:ext cx="762000" cy="246888"/>
          </a:xfrm>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
        <p:nvSpPr>
          <p:cNvPr id="11" name="Connecteur droit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cs typeface="Arial" panose="020B0604020202020204" pitchFamily="34" charset="0"/>
            </a:endParaRPr>
          </a:p>
        </p:txBody>
      </p:sp>
    </p:spTree>
    <p:extLst>
      <p:ext uri="{BB962C8B-B14F-4D97-AF65-F5344CB8AC3E}">
        <p14:creationId xmlns:p14="http://schemas.microsoft.com/office/powerpoint/2010/main" val="32662758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0" name="Titre 29"/>
          <p:cNvSpPr>
            <a:spLocks noGrp="1"/>
          </p:cNvSpPr>
          <p:nvPr>
            <p:ph type="title"/>
          </p:nvPr>
        </p:nvSpPr>
        <p:spPr>
          <a:xfrm>
            <a:off x="301752" y="457200"/>
            <a:ext cx="8686800" cy="841248"/>
          </a:xfrm>
        </p:spPr>
        <p:txBody>
          <a:bodyPr/>
          <a:lstStyle/>
          <a:p>
            <a:r>
              <a:rPr kumimoji="0" lang="fr-FR" smtClean="0"/>
              <a:t>Cliquez pour modifier le style du titre</a:t>
            </a:r>
            <a:endParaRPr kumimoji="0" lang="en-US"/>
          </a:p>
        </p:txBody>
      </p:sp>
      <p:sp>
        <p:nvSpPr>
          <p:cNvPr id="12" name="Espace réservé de la date 11"/>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21" name="Espace réservé du pied de page 20"/>
          <p:cNvSpPr>
            <a:spLocks noGrp="1"/>
          </p:cNvSpPr>
          <p:nvPr>
            <p:ph type="ftr" sz="quarter" idx="11"/>
          </p:nvPr>
        </p:nvSpPr>
        <p:spPr/>
        <p:txBody>
          <a:bodyPr/>
          <a:lstStyle/>
          <a:p>
            <a:endParaRPr lang="en-US">
              <a:solidFill>
                <a:srgbClr val="F0A22E">
                  <a:shade val="75000"/>
                </a:srgbClr>
              </a:solidFill>
            </a:endParaRPr>
          </a:p>
        </p:txBody>
      </p:sp>
      <p:sp>
        <p:nvSpPr>
          <p:cNvPr id="6" name="Espace réservé du numéro de diapositive 5"/>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29386506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24" name="Espace réservé du pied de page 23"/>
          <p:cNvSpPr>
            <a:spLocks noGrp="1"/>
          </p:cNvSpPr>
          <p:nvPr>
            <p:ph type="ftr" sz="quarter" idx="11"/>
          </p:nvPr>
        </p:nvSpPr>
        <p:spPr/>
        <p:txBody>
          <a:bodyPr/>
          <a:lstStyle/>
          <a:p>
            <a:endParaRPr lang="en-US">
              <a:solidFill>
                <a:srgbClr val="F0A22E">
                  <a:shade val="75000"/>
                </a:srgbClr>
              </a:solidFill>
            </a:endParaRPr>
          </a:p>
        </p:txBody>
      </p:sp>
      <p:sp>
        <p:nvSpPr>
          <p:cNvPr id="7" name="Espace réservé du numéro de diapositive 6"/>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473436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Connecteur droit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cs typeface="Arial" panose="020B0604020202020204" pitchFamily="34" charset="0"/>
            </a:endParaRPr>
          </a:p>
        </p:txBody>
      </p:sp>
      <p:sp>
        <p:nvSpPr>
          <p:cNvPr id="12" name="Titre 11"/>
          <p:cNvSpPr>
            <a:spLocks noGrp="1"/>
          </p:cNvSpPr>
          <p:nvPr>
            <p:ph type="title"/>
          </p:nvPr>
        </p:nvSpPr>
        <p:spPr>
          <a:xfrm>
            <a:off x="457200" y="5486400"/>
            <a:ext cx="8458200" cy="520700"/>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14" name="Espace réservé du contenu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5" name="Espace réservé de la date 24"/>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29" name="Espace réservé du pied de page 28"/>
          <p:cNvSpPr>
            <a:spLocks noGrp="1"/>
          </p:cNvSpPr>
          <p:nvPr>
            <p:ph type="ftr" sz="quarter" idx="11"/>
          </p:nvPr>
        </p:nvSpPr>
        <p:spPr/>
        <p:txBody>
          <a:bodyPr/>
          <a:lstStyle/>
          <a:p>
            <a:endParaRPr lang="en-US">
              <a:solidFill>
                <a:srgbClr val="F0A22E">
                  <a:shade val="75000"/>
                </a:srgbClr>
              </a:solidFill>
            </a:endParaRPr>
          </a:p>
        </p:txBody>
      </p:sp>
      <p:sp>
        <p:nvSpPr>
          <p:cNvPr id="7" name="Espace réservé du numéro de diapositive 6"/>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23567219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3" name="Espace réservé pour une image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fr-FR" smtClean="0"/>
              <a:t>Cliquez sur l'icône pour ajouter une image</a:t>
            </a:r>
            <a:endParaRPr kumimoji="0" lang="en-US" dirty="0"/>
          </a:p>
        </p:txBody>
      </p:sp>
      <p:sp>
        <p:nvSpPr>
          <p:cNvPr id="7" name="Espace réservé de la date 6"/>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5" name="Espace réservé du pied de page 4"/>
          <p:cNvSpPr>
            <a:spLocks noGrp="1"/>
          </p:cNvSpPr>
          <p:nvPr>
            <p:ph type="ftr" sz="quarter" idx="11"/>
          </p:nvPr>
        </p:nvSpPr>
        <p:spPr/>
        <p:txBody>
          <a:bodyPr/>
          <a:lstStyle/>
          <a:p>
            <a:endParaRPr lang="en-US">
              <a:solidFill>
                <a:srgbClr val="F0A22E">
                  <a:shade val="75000"/>
                </a:srgbClr>
              </a:solidFill>
            </a:endParaRPr>
          </a:p>
        </p:txBody>
      </p:sp>
      <p:sp>
        <p:nvSpPr>
          <p:cNvPr id="31" name="Espace réservé du numéro de diapositive 30"/>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
        <p:nvSpPr>
          <p:cNvPr id="17" name="Titre 16"/>
          <p:cNvSpPr>
            <a:spLocks noGrp="1"/>
          </p:cNvSpPr>
          <p:nvPr>
            <p:ph type="title"/>
          </p:nvPr>
        </p:nvSpPr>
        <p:spPr>
          <a:xfrm>
            <a:off x="381000" y="4993760"/>
            <a:ext cx="5867400" cy="522288"/>
          </a:xfrm>
        </p:spPr>
        <p:txBody>
          <a:bodyPr anchor="ctr"/>
          <a:lstStyle>
            <a:lvl1pPr algn="l">
              <a:buNone/>
              <a:defRPr sz="2000" b="1"/>
            </a:lvl1pPr>
          </a:lstStyle>
          <a:p>
            <a:r>
              <a:rPr kumimoji="0" lang="fr-FR" smtClean="0"/>
              <a:t>Cliquez pour modifier le style du titre</a:t>
            </a:r>
            <a:endParaRPr kumimoji="0" lang="en-US"/>
          </a:p>
        </p:txBody>
      </p:sp>
      <p:sp>
        <p:nvSpPr>
          <p:cNvPr id="26" name="Espace réservé du texte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Tree>
    <p:extLst>
      <p:ext uri="{BB962C8B-B14F-4D97-AF65-F5344CB8AC3E}">
        <p14:creationId xmlns:p14="http://schemas.microsoft.com/office/powerpoint/2010/main" val="17695433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5" name="Espace réservé du pied de page 4"/>
          <p:cNvSpPr>
            <a:spLocks noGrp="1"/>
          </p:cNvSpPr>
          <p:nvPr>
            <p:ph type="ftr" sz="quarter" idx="11"/>
          </p:nvPr>
        </p:nvSpPr>
        <p:spPr/>
        <p:txBody>
          <a:bodyPr/>
          <a:lstStyle/>
          <a:p>
            <a:endParaRPr lang="en-US">
              <a:solidFill>
                <a:srgbClr val="F0A22E">
                  <a:shade val="75000"/>
                </a:srgbClr>
              </a:solidFill>
            </a:endParaRPr>
          </a:p>
        </p:txBody>
      </p:sp>
      <p:sp>
        <p:nvSpPr>
          <p:cNvPr id="6" name="Espace réservé du numéro de diapositive 5"/>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16651382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58000" y="549276"/>
            <a:ext cx="18288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549276"/>
            <a:ext cx="62484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7C9B81F-C347-4BEF-BFDF-29C42F48304A}" type="datetimeFigureOut">
              <a:rPr lang="en-US" smtClean="0">
                <a:solidFill>
                  <a:srgbClr val="F0A22E">
                    <a:shade val="75000"/>
                  </a:srgbClr>
                </a:solidFill>
              </a:rPr>
              <a:pPr/>
              <a:t>9/15/2017</a:t>
            </a:fld>
            <a:endParaRPr lang="en-US">
              <a:solidFill>
                <a:srgbClr val="F0A22E">
                  <a:shade val="75000"/>
                </a:srgbClr>
              </a:solidFill>
            </a:endParaRPr>
          </a:p>
        </p:txBody>
      </p:sp>
      <p:sp>
        <p:nvSpPr>
          <p:cNvPr id="5" name="Espace réservé du pied de page 4"/>
          <p:cNvSpPr>
            <a:spLocks noGrp="1"/>
          </p:cNvSpPr>
          <p:nvPr>
            <p:ph type="ftr" sz="quarter" idx="11"/>
          </p:nvPr>
        </p:nvSpPr>
        <p:spPr/>
        <p:txBody>
          <a:bodyPr/>
          <a:lstStyle/>
          <a:p>
            <a:endParaRPr lang="en-US">
              <a:solidFill>
                <a:srgbClr val="F0A22E">
                  <a:shade val="75000"/>
                </a:srgbClr>
              </a:solidFill>
            </a:endParaRPr>
          </a:p>
        </p:txBody>
      </p:sp>
      <p:sp>
        <p:nvSpPr>
          <p:cNvPr id="6" name="Espace réservé du numéro de diapositive 5"/>
          <p:cNvSpPr>
            <a:spLocks noGrp="1"/>
          </p:cNvSpPr>
          <p:nvPr>
            <p:ph type="sldNum" sz="quarter" idx="12"/>
          </p:nvPr>
        </p:nvSpPr>
        <p:spPr/>
        <p:txBody>
          <a:bodyPr/>
          <a:lstStyle/>
          <a:p>
            <a:fld id="{042AED99-7FB4-404E-8A97-64753DCE42EC}" type="slidenum">
              <a:rPr lang="en-US" smtClean="0">
                <a:solidFill>
                  <a:srgbClr val="F0A22E">
                    <a:shade val="75000"/>
                  </a:srgbClr>
                </a:solidFill>
              </a:rPr>
              <a:pPr/>
              <a:t>‹N°›</a:t>
            </a:fld>
            <a:endParaRPr lang="en-US">
              <a:solidFill>
                <a:srgbClr val="F0A22E">
                  <a:shade val="75000"/>
                </a:srgbClr>
              </a:solidFill>
            </a:endParaRPr>
          </a:p>
        </p:txBody>
      </p:sp>
    </p:spTree>
    <p:extLst>
      <p:ext uri="{BB962C8B-B14F-4D97-AF65-F5344CB8AC3E}">
        <p14:creationId xmlns:p14="http://schemas.microsoft.com/office/powerpoint/2010/main" val="39018117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fontAlgn="auto">
              <a:spcBef>
                <a:spcPts val="0"/>
              </a:spcBef>
              <a:spcAft>
                <a:spcPts val="0"/>
              </a:spcAft>
              <a:defRPr b="1">
                <a:solidFill>
                  <a:srgbClr val="DBF5F9">
                    <a:shade val="90000"/>
                  </a:srgbClr>
                </a:solidFill>
              </a:defRPr>
            </a:lvl1pPr>
          </a:lstStyle>
          <a:p>
            <a:pPr>
              <a:defRPr/>
            </a:pPr>
            <a:endParaRPr lang="en-US"/>
          </a:p>
        </p:txBody>
      </p:sp>
      <p:sp>
        <p:nvSpPr>
          <p:cNvPr id="5" name="Footer Placeholder 18"/>
          <p:cNvSpPr>
            <a:spLocks noGrp="1"/>
          </p:cNvSpPr>
          <p:nvPr>
            <p:ph type="ftr" sz="quarter" idx="11"/>
          </p:nvPr>
        </p:nvSpPr>
        <p:spPr/>
        <p:txBody>
          <a:bodyPr/>
          <a:lstStyle>
            <a:lvl1pPr fontAlgn="auto">
              <a:spcBef>
                <a:spcPts val="0"/>
              </a:spcBef>
              <a:spcAft>
                <a:spcPts val="0"/>
              </a:spcAft>
              <a:defRPr b="1">
                <a:solidFill>
                  <a:srgbClr val="DBF5F9">
                    <a:shade val="90000"/>
                  </a:srgbClr>
                </a:solidFill>
              </a:defRPr>
            </a:lvl1pPr>
          </a:lstStyle>
          <a:p>
            <a:pPr>
              <a:defRPr/>
            </a:pPr>
            <a:endParaRPr lang="en-US"/>
          </a:p>
        </p:txBody>
      </p:sp>
      <p:sp>
        <p:nvSpPr>
          <p:cNvPr id="6" name="Slide Number Placeholder 26"/>
          <p:cNvSpPr>
            <a:spLocks noGrp="1"/>
          </p:cNvSpPr>
          <p:nvPr>
            <p:ph type="sldNum" sz="quarter" idx="12"/>
          </p:nvPr>
        </p:nvSpPr>
        <p:spPr/>
        <p:txBody>
          <a:bodyPr/>
          <a:lstStyle>
            <a:lvl1pPr>
              <a:defRPr b="1" smtClean="0">
                <a:solidFill>
                  <a:srgbClr val="D1EAEE"/>
                </a:solidFill>
              </a:defRPr>
            </a:lvl1pPr>
          </a:lstStyle>
          <a:p>
            <a:pPr>
              <a:defRPr/>
            </a:pPr>
            <a:fld id="{C95F9E06-8E75-4E33-89EE-3D7CBD2DAB05}" type="slidenum">
              <a:rPr lang="en-US" altLang="fr-FR"/>
              <a:pPr>
                <a:defRPr/>
              </a:pPr>
              <a:t>‹N°›</a:t>
            </a:fld>
            <a:endParaRPr lang="en-US" altLang="fr-FR"/>
          </a:p>
        </p:txBody>
      </p:sp>
    </p:spTree>
    <p:extLst>
      <p:ext uri="{BB962C8B-B14F-4D97-AF65-F5344CB8AC3E}">
        <p14:creationId xmlns:p14="http://schemas.microsoft.com/office/powerpoint/2010/main" val="3988731995"/>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smtClean="0"/>
            </a:lvl1pPr>
          </a:lstStyle>
          <a:p>
            <a:pPr>
              <a:defRPr/>
            </a:pPr>
            <a:fld id="{C15653EC-F606-4670-9C65-B572CD2EF142}" type="slidenum">
              <a:rPr lang="en-US" altLang="fr-FR"/>
              <a:pPr>
                <a:defRPr/>
              </a:pPr>
              <a:t>‹N°›</a:t>
            </a:fld>
            <a:endParaRPr lang="en-US" altLang="fr-FR"/>
          </a:p>
        </p:txBody>
      </p:sp>
    </p:spTree>
    <p:extLst>
      <p:ext uri="{BB962C8B-B14F-4D97-AF65-F5344CB8AC3E}">
        <p14:creationId xmlns:p14="http://schemas.microsoft.com/office/powerpoint/2010/main" val="27148703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b="1">
                <a:solidFill>
                  <a:srgbClr val="DBF5F9">
                    <a:shade val="90000"/>
                  </a:srgbClr>
                </a:solidFill>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solidFill>
                  <a:srgbClr val="DBF5F9">
                    <a:shade val="90000"/>
                  </a:srgbClr>
                </a:solidFill>
              </a:defRPr>
            </a:lvl1pPr>
          </a:lstStyle>
          <a:p>
            <a:pPr>
              <a:defRPr/>
            </a:pPr>
            <a:endParaRPr lang="en-US"/>
          </a:p>
        </p:txBody>
      </p:sp>
      <p:sp>
        <p:nvSpPr>
          <p:cNvPr id="6" name="Slide Number Placeholder 5"/>
          <p:cNvSpPr>
            <a:spLocks noGrp="1"/>
          </p:cNvSpPr>
          <p:nvPr>
            <p:ph type="sldNum" sz="quarter" idx="12"/>
          </p:nvPr>
        </p:nvSpPr>
        <p:spPr/>
        <p:txBody>
          <a:bodyPr/>
          <a:lstStyle>
            <a:lvl1pPr>
              <a:defRPr b="1" smtClean="0">
                <a:solidFill>
                  <a:srgbClr val="D1EAEE"/>
                </a:solidFill>
              </a:defRPr>
            </a:lvl1pPr>
          </a:lstStyle>
          <a:p>
            <a:pPr>
              <a:defRPr/>
            </a:pPr>
            <a:fld id="{B496C604-758A-4735-9DD7-4901A26396E7}" type="slidenum">
              <a:rPr lang="en-US" altLang="fr-FR"/>
              <a:pPr>
                <a:defRPr/>
              </a:pPr>
              <a:t>‹N°›</a:t>
            </a:fld>
            <a:endParaRPr lang="en-US" altLang="fr-FR"/>
          </a:p>
        </p:txBody>
      </p:sp>
    </p:spTree>
    <p:extLst>
      <p:ext uri="{BB962C8B-B14F-4D97-AF65-F5344CB8AC3E}">
        <p14:creationId xmlns:p14="http://schemas.microsoft.com/office/powerpoint/2010/main" val="1871363106"/>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7" name="Slide Number Placeholder 6"/>
          <p:cNvSpPr>
            <a:spLocks noGrp="1"/>
          </p:cNvSpPr>
          <p:nvPr>
            <p:ph type="sldNum" sz="quarter" idx="12"/>
          </p:nvPr>
        </p:nvSpPr>
        <p:spPr/>
        <p:txBody>
          <a:bodyPr/>
          <a:lstStyle>
            <a:lvl1pPr>
              <a:defRPr b="1" smtClean="0"/>
            </a:lvl1pPr>
          </a:lstStyle>
          <a:p>
            <a:pPr>
              <a:defRPr/>
            </a:pPr>
            <a:fld id="{19191A26-0B4C-4A53-A842-9AC9842D0763}" type="slidenum">
              <a:rPr lang="en-US" altLang="fr-FR"/>
              <a:pPr>
                <a:defRPr/>
              </a:pPr>
              <a:t>‹N°›</a:t>
            </a:fld>
            <a:endParaRPr lang="en-US" altLang="fr-FR"/>
          </a:p>
        </p:txBody>
      </p:sp>
    </p:spTree>
    <p:extLst>
      <p:ext uri="{BB962C8B-B14F-4D97-AF65-F5344CB8AC3E}">
        <p14:creationId xmlns:p14="http://schemas.microsoft.com/office/powerpoint/2010/main" val="22838958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9" name="Slide Number Placeholder 8"/>
          <p:cNvSpPr>
            <a:spLocks noGrp="1"/>
          </p:cNvSpPr>
          <p:nvPr>
            <p:ph type="sldNum" sz="quarter" idx="12"/>
          </p:nvPr>
        </p:nvSpPr>
        <p:spPr/>
        <p:txBody>
          <a:bodyPr/>
          <a:lstStyle>
            <a:lvl1pPr>
              <a:defRPr b="1" smtClean="0"/>
            </a:lvl1pPr>
          </a:lstStyle>
          <a:p>
            <a:pPr>
              <a:defRPr/>
            </a:pPr>
            <a:fld id="{AEE25E3A-0E5E-4FF2-AB60-0090D3E73366}" type="slidenum">
              <a:rPr lang="en-US" altLang="fr-FR"/>
              <a:pPr>
                <a:defRPr/>
              </a:pPr>
              <a:t>‹N°›</a:t>
            </a:fld>
            <a:endParaRPr lang="en-US" altLang="fr-FR"/>
          </a:p>
        </p:txBody>
      </p:sp>
    </p:spTree>
    <p:extLst>
      <p:ext uri="{BB962C8B-B14F-4D97-AF65-F5344CB8AC3E}">
        <p14:creationId xmlns:p14="http://schemas.microsoft.com/office/powerpoint/2010/main" val="8983319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5" name="Slide Number Placeholder 4"/>
          <p:cNvSpPr>
            <a:spLocks noGrp="1"/>
          </p:cNvSpPr>
          <p:nvPr>
            <p:ph type="sldNum" sz="quarter" idx="12"/>
          </p:nvPr>
        </p:nvSpPr>
        <p:spPr/>
        <p:txBody>
          <a:bodyPr/>
          <a:lstStyle>
            <a:lvl1pPr>
              <a:defRPr b="1" smtClean="0"/>
            </a:lvl1pPr>
          </a:lstStyle>
          <a:p>
            <a:pPr>
              <a:defRPr/>
            </a:pPr>
            <a:fld id="{59ACDF5D-5623-4581-A7CD-B5B72907D151}" type="slidenum">
              <a:rPr lang="en-US" altLang="fr-FR"/>
              <a:pPr>
                <a:defRPr/>
              </a:pPr>
              <a:t>‹N°›</a:t>
            </a:fld>
            <a:endParaRPr lang="en-US" altLang="fr-FR"/>
          </a:p>
        </p:txBody>
      </p:sp>
    </p:spTree>
    <p:extLst>
      <p:ext uri="{BB962C8B-B14F-4D97-AF65-F5344CB8AC3E}">
        <p14:creationId xmlns:p14="http://schemas.microsoft.com/office/powerpoint/2010/main" val="13182641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4" name="Slide Number Placeholder 3"/>
          <p:cNvSpPr>
            <a:spLocks noGrp="1"/>
          </p:cNvSpPr>
          <p:nvPr>
            <p:ph type="sldNum" sz="quarter" idx="12"/>
          </p:nvPr>
        </p:nvSpPr>
        <p:spPr/>
        <p:txBody>
          <a:bodyPr/>
          <a:lstStyle>
            <a:lvl1pPr>
              <a:defRPr b="1" smtClean="0"/>
            </a:lvl1pPr>
          </a:lstStyle>
          <a:p>
            <a:pPr>
              <a:defRPr/>
            </a:pPr>
            <a:fld id="{7BD8AD57-96DD-401C-B2F7-8A4D4B32C46C}" type="slidenum">
              <a:rPr lang="en-US" altLang="fr-FR"/>
              <a:pPr>
                <a:defRPr/>
              </a:pPr>
              <a:t>‹N°›</a:t>
            </a:fld>
            <a:endParaRPr lang="en-US" altLang="fr-FR"/>
          </a:p>
        </p:txBody>
      </p:sp>
    </p:spTree>
    <p:extLst>
      <p:ext uri="{BB962C8B-B14F-4D97-AF65-F5344CB8AC3E}">
        <p14:creationId xmlns:p14="http://schemas.microsoft.com/office/powerpoint/2010/main" val="14879150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7" name="Slide Number Placeholder 6"/>
          <p:cNvSpPr>
            <a:spLocks noGrp="1"/>
          </p:cNvSpPr>
          <p:nvPr>
            <p:ph type="sldNum" sz="quarter" idx="12"/>
          </p:nvPr>
        </p:nvSpPr>
        <p:spPr/>
        <p:txBody>
          <a:bodyPr/>
          <a:lstStyle>
            <a:lvl1pPr>
              <a:defRPr b="1" smtClean="0"/>
            </a:lvl1pPr>
          </a:lstStyle>
          <a:p>
            <a:pPr>
              <a:defRPr/>
            </a:pPr>
            <a:fld id="{BAF5DE67-ED4C-481E-ADA4-4E2B99F76AA7}" type="slidenum">
              <a:rPr lang="en-US" altLang="fr-FR"/>
              <a:pPr>
                <a:defRPr/>
              </a:pPr>
              <a:t>‹N°›</a:t>
            </a:fld>
            <a:endParaRPr lang="en-US" altLang="fr-FR"/>
          </a:p>
        </p:txBody>
      </p:sp>
    </p:spTree>
    <p:extLst>
      <p:ext uri="{BB962C8B-B14F-4D97-AF65-F5344CB8AC3E}">
        <p14:creationId xmlns:p14="http://schemas.microsoft.com/office/powerpoint/2010/main" val="30802406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13"/>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 name="Right Triangle 14"/>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 name="Freeform 15"/>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charset="0"/>
            </a:endParaRPr>
          </a:p>
        </p:txBody>
      </p:sp>
      <p:sp>
        <p:nvSpPr>
          <p:cNvPr id="8" name="Freeform 16"/>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10" name="Footer Placeholder 5"/>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b="1" smtClean="0"/>
            </a:lvl1pPr>
          </a:lstStyle>
          <a:p>
            <a:pPr>
              <a:defRPr/>
            </a:pPr>
            <a:fld id="{355AC6D8-8E99-4019-B9B4-C85ADA38F5C2}" type="slidenum">
              <a:rPr lang="en-US" altLang="fr-FR"/>
              <a:pPr>
                <a:defRPr/>
              </a:pPr>
              <a:t>‹N°›</a:t>
            </a:fld>
            <a:endParaRPr lang="en-US" altLang="fr-FR"/>
          </a:p>
        </p:txBody>
      </p:sp>
    </p:spTree>
    <p:extLst>
      <p:ext uri="{BB962C8B-B14F-4D97-AF65-F5344CB8AC3E}">
        <p14:creationId xmlns:p14="http://schemas.microsoft.com/office/powerpoint/2010/main" val="425970358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smtClean="0"/>
            </a:lvl1pPr>
          </a:lstStyle>
          <a:p>
            <a:pPr>
              <a:defRPr/>
            </a:pPr>
            <a:fld id="{521FABD3-B4EB-457A-A400-05CFDAB7046F}" type="slidenum">
              <a:rPr lang="en-US" altLang="fr-FR"/>
              <a:pPr>
                <a:defRPr/>
              </a:pPr>
              <a:t>‹N°›</a:t>
            </a:fld>
            <a:endParaRPr lang="en-US" altLang="fr-FR"/>
          </a:p>
        </p:txBody>
      </p:sp>
    </p:spTree>
    <p:extLst>
      <p:ext uri="{BB962C8B-B14F-4D97-AF65-F5344CB8AC3E}">
        <p14:creationId xmlns:p14="http://schemas.microsoft.com/office/powerpoint/2010/main" val="8543875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b="1"/>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b="1"/>
            </a:lvl1pPr>
          </a:lstStyle>
          <a:p>
            <a:pPr>
              <a:defRPr/>
            </a:pPr>
            <a:endParaRPr lang="en-US"/>
          </a:p>
        </p:txBody>
      </p:sp>
      <p:sp>
        <p:nvSpPr>
          <p:cNvPr id="6" name="Slide Number Placeholder 5"/>
          <p:cNvSpPr>
            <a:spLocks noGrp="1"/>
          </p:cNvSpPr>
          <p:nvPr>
            <p:ph type="sldNum" sz="quarter" idx="12"/>
          </p:nvPr>
        </p:nvSpPr>
        <p:spPr/>
        <p:txBody>
          <a:bodyPr/>
          <a:lstStyle>
            <a:lvl1pPr>
              <a:defRPr b="1" smtClean="0"/>
            </a:lvl1pPr>
          </a:lstStyle>
          <a:p>
            <a:pPr>
              <a:defRPr/>
            </a:pPr>
            <a:fld id="{C77DAF21-5C8D-4F05-A904-EBCC847657F7}" type="slidenum">
              <a:rPr lang="en-US" altLang="fr-FR"/>
              <a:pPr>
                <a:defRPr/>
              </a:pPr>
              <a:t>‹N°›</a:t>
            </a:fld>
            <a:endParaRPr lang="en-US" altLang="fr-FR"/>
          </a:p>
        </p:txBody>
      </p:sp>
    </p:spTree>
    <p:extLst>
      <p:ext uri="{BB962C8B-B14F-4D97-AF65-F5344CB8AC3E}">
        <p14:creationId xmlns:p14="http://schemas.microsoft.com/office/powerpoint/2010/main" val="3363169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6.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7C9B81F-C347-4BEF-BFDF-29C42F48304A}" type="datetimeFigureOut">
              <a:rPr lang="en-US" smtClean="0"/>
              <a:pPr/>
              <a:t>9/15/2017</a:t>
            </a:fld>
            <a:endParaRPr lang="en-US" dirty="0">
              <a:solidFill>
                <a:schemeClr val="tx2">
                  <a:shade val="90000"/>
                </a:schemeClr>
              </a:solidFill>
            </a:endParaRPr>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l" eaLnBrk="1" latinLnBrk="0" hangingPunct="1"/>
            <a:endParaRPr kumimoji="0" lang="en-US" dirty="0">
              <a:solidFill>
                <a:schemeClr val="tx2">
                  <a:shade val="90000"/>
                </a:schemeClr>
              </a:solidFill>
            </a:endParaRPr>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42AED99-7FB4-404E-8A97-64753DCE42EC}" type="slidenum">
              <a:rPr kumimoji="0" lang="en-US" smtClean="0"/>
              <a:pPr/>
              <a:t>‹N°›</a:t>
            </a:fld>
            <a:endParaRPr kumimoji="0" lang="en-US" dirty="0">
              <a:solidFill>
                <a:schemeClr val="tx2">
                  <a:shade val="90000"/>
                </a:schemeClr>
              </a:solidFill>
            </a:endParaRPr>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9ACC71-466C-499D-9F75-71734C5B36F8}" type="datetimeFigureOut">
              <a:rPr lang="fr-FR" smtClean="0">
                <a:solidFill>
                  <a:prstClr val="black">
                    <a:tint val="75000"/>
                  </a:prstClr>
                </a:solidFill>
              </a:rPr>
              <a:pPr/>
              <a:t>15/09/2017</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3B41B1-0F0B-47ED-9E13-F3B7B321A93B}"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30823796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r-FR"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r-FR" smtClean="0"/>
              <a:t>Click to edit Master text styles</a:t>
            </a:r>
          </a:p>
          <a:p>
            <a:pPr lvl="1"/>
            <a:r>
              <a:rPr lang="en-US" altLang="fr-FR" smtClean="0"/>
              <a:t>Second level</a:t>
            </a:r>
          </a:p>
          <a:p>
            <a:pPr lvl="2"/>
            <a:r>
              <a:rPr lang="en-US" altLang="fr-FR" smtClean="0"/>
              <a:t>Third level</a:t>
            </a:r>
          </a:p>
          <a:p>
            <a:pPr lvl="3"/>
            <a:r>
              <a:rPr lang="en-US" altLang="fr-FR" smtClean="0"/>
              <a:t>Fourth level</a:t>
            </a:r>
          </a:p>
          <a:p>
            <a:pPr lvl="4"/>
            <a:r>
              <a:rPr lang="en-US" altLang="fr-FR" smtClean="0"/>
              <a:t>Fifth level</a:t>
            </a:r>
          </a:p>
        </p:txBody>
      </p:sp>
      <p:sp>
        <p:nvSpPr>
          <p:cNvPr id="44851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b="0">
                <a:solidFill>
                  <a:srgbClr val="000000"/>
                </a:solidFill>
                <a:latin typeface="Arial" charset="0"/>
                <a:cs typeface="+mn-cs"/>
              </a:defRPr>
            </a:lvl1pPr>
          </a:lstStyle>
          <a:p>
            <a:pPr fontAlgn="base">
              <a:spcBef>
                <a:spcPct val="0"/>
              </a:spcBef>
              <a:spcAft>
                <a:spcPct val="0"/>
              </a:spcAft>
              <a:defRPr/>
            </a:pPr>
            <a:endParaRPr lang="en-US"/>
          </a:p>
        </p:txBody>
      </p:sp>
      <p:sp>
        <p:nvSpPr>
          <p:cNvPr id="44851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solidFill>
                  <a:srgbClr val="000000"/>
                </a:solidFill>
                <a:latin typeface="Arial" charset="0"/>
                <a:cs typeface="+mn-cs"/>
              </a:defRPr>
            </a:lvl1pPr>
          </a:lstStyle>
          <a:p>
            <a:pPr fontAlgn="base">
              <a:spcBef>
                <a:spcPct val="0"/>
              </a:spcBef>
              <a:spcAft>
                <a:spcPct val="0"/>
              </a:spcAft>
              <a:defRPr/>
            </a:pPr>
            <a:endParaRPr lang="en-US"/>
          </a:p>
        </p:txBody>
      </p:sp>
      <p:sp>
        <p:nvSpPr>
          <p:cNvPr id="44851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solidFill>
                  <a:srgbClr val="000000"/>
                </a:solidFill>
              </a:defRPr>
            </a:lvl1pPr>
          </a:lstStyle>
          <a:p>
            <a:pPr fontAlgn="base">
              <a:spcBef>
                <a:spcPct val="0"/>
              </a:spcBef>
              <a:spcAft>
                <a:spcPct val="0"/>
              </a:spcAft>
              <a:defRPr/>
            </a:pPr>
            <a:fld id="{255C1A56-CB70-41B4-912A-863C19CBE5EB}" type="slidenum">
              <a:rPr lang="en-US" altLang="fr-FR"/>
              <a:pPr fontAlgn="base">
                <a:spcBef>
                  <a:spcPct val="0"/>
                </a:spcBef>
                <a:spcAft>
                  <a:spcPct val="0"/>
                </a:spcAft>
                <a:defRPr/>
              </a:pPr>
              <a:t>‹N°›</a:t>
            </a:fld>
            <a:endParaRPr lang="en-US" altLang="fr-FR"/>
          </a:p>
        </p:txBody>
      </p:sp>
      <p:pic>
        <p:nvPicPr>
          <p:cNvPr id="2055" name="Picture 7"/>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50825" y="188913"/>
            <a:ext cx="858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50825" y="188913"/>
            <a:ext cx="858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142437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Connecteur droit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cs typeface="Arial" panose="020B0604020202020204" pitchFamily="34" charset="0"/>
            </a:endParaRPr>
          </a:p>
        </p:txBody>
      </p:sp>
      <p:sp>
        <p:nvSpPr>
          <p:cNvPr id="8" name="Espace réservé du texte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1" name="Espace réservé de la date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47C9B81F-C347-4BEF-BFDF-29C42F48304A}" type="datetimeFigureOut">
              <a:rPr lang="en-US" smtClean="0">
                <a:solidFill>
                  <a:srgbClr val="F0A22E">
                    <a:shade val="75000"/>
                  </a:srgbClr>
                </a:solidFill>
                <a:cs typeface="Arial" panose="020B0604020202020204" pitchFamily="34" charset="0"/>
              </a:rPr>
              <a:pPr/>
              <a:t>9/15/2017</a:t>
            </a:fld>
            <a:endParaRPr lang="en-US" dirty="0">
              <a:solidFill>
                <a:srgbClr val="4E3B30">
                  <a:shade val="90000"/>
                </a:srgbClr>
              </a:solidFill>
              <a:cs typeface="Arial" panose="020B0604020202020204" pitchFamily="34" charset="0"/>
            </a:endParaRPr>
          </a:p>
        </p:txBody>
      </p:sp>
      <p:sp>
        <p:nvSpPr>
          <p:cNvPr id="28" name="Espace réservé du pied de page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pPr algn="l"/>
            <a:endParaRPr lang="en-US" dirty="0">
              <a:solidFill>
                <a:srgbClr val="4E3B30">
                  <a:shade val="90000"/>
                </a:srgbClr>
              </a:solidFill>
              <a:cs typeface="Arial" panose="020B0604020202020204" pitchFamily="34" charset="0"/>
            </a:endParaRPr>
          </a:p>
        </p:txBody>
      </p:sp>
      <p:sp>
        <p:nvSpPr>
          <p:cNvPr id="5" name="Espace réservé du numéro de diapositive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42AED99-7FB4-404E-8A97-64753DCE42EC}" type="slidenum">
              <a:rPr lang="en-US" smtClean="0">
                <a:solidFill>
                  <a:srgbClr val="F0A22E">
                    <a:shade val="75000"/>
                  </a:srgbClr>
                </a:solidFill>
                <a:cs typeface="Arial" panose="020B0604020202020204" pitchFamily="34" charset="0"/>
              </a:rPr>
              <a:pPr/>
              <a:t>‹N°›</a:t>
            </a:fld>
            <a:endParaRPr lang="en-US" dirty="0">
              <a:solidFill>
                <a:srgbClr val="4E3B30">
                  <a:shade val="90000"/>
                </a:srgbClr>
              </a:solidFill>
              <a:cs typeface="Arial" panose="020B0604020202020204" pitchFamily="34" charset="0"/>
            </a:endParaRPr>
          </a:p>
        </p:txBody>
      </p:sp>
      <p:sp>
        <p:nvSpPr>
          <p:cNvPr id="10" name="Espace réservé du titre 9"/>
          <p:cNvSpPr>
            <a:spLocks noGrp="1"/>
          </p:cNvSpPr>
          <p:nvPr>
            <p:ph type="title"/>
          </p:nvPr>
        </p:nvSpPr>
        <p:spPr>
          <a:xfrm>
            <a:off x="304800" y="457200"/>
            <a:ext cx="8686800" cy="838200"/>
          </a:xfrm>
          <a:prstGeom prst="rect">
            <a:avLst/>
          </a:prstGeom>
        </p:spPr>
        <p:txBody>
          <a:bodyPr vert="horz" anchor="ctr">
            <a:normAutofit/>
          </a:bodyPr>
          <a:lstStyle/>
          <a:p>
            <a:r>
              <a:rPr kumimoji="0" lang="fr-FR" smtClean="0"/>
              <a:t>Cliquez pour modifier le style du titre</a:t>
            </a:r>
            <a:endParaRPr kumimoji="0" lang="en-US"/>
          </a:p>
        </p:txBody>
      </p:sp>
      <p:sp>
        <p:nvSpPr>
          <p:cNvPr id="9" name="Connecteur droit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cs typeface="Arial" panose="020B0604020202020204" pitchFamily="34" charset="0"/>
            </a:endParaRPr>
          </a:p>
        </p:txBody>
      </p:sp>
      <p:sp>
        <p:nvSpPr>
          <p:cNvPr id="12" name="Connecteur droit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cs typeface="Arial" panose="020B0604020202020204" pitchFamily="34" charset="0"/>
            </a:endParaRPr>
          </a:p>
        </p:txBody>
      </p:sp>
    </p:spTree>
    <p:extLst>
      <p:ext uri="{BB962C8B-B14F-4D97-AF65-F5344CB8AC3E}">
        <p14:creationId xmlns:p14="http://schemas.microsoft.com/office/powerpoint/2010/main" val="4232146389"/>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cs typeface="Arial" charset="0"/>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fr-FR"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r-FR" smtClean="0"/>
              <a:t>Click to edit Master text styles</a:t>
            </a:r>
          </a:p>
          <a:p>
            <a:pPr lvl="1"/>
            <a:r>
              <a:rPr lang="en-US" altLang="fr-FR" smtClean="0"/>
              <a:t>Second level</a:t>
            </a:r>
          </a:p>
          <a:p>
            <a:pPr lvl="2"/>
            <a:r>
              <a:rPr lang="en-US" altLang="fr-FR" smtClean="0"/>
              <a:t>Third level</a:t>
            </a:r>
          </a:p>
          <a:p>
            <a:pPr lvl="3"/>
            <a:r>
              <a:rPr lang="en-US" altLang="fr-FR" smtClean="0"/>
              <a:t>Fourth level</a:t>
            </a:r>
          </a:p>
          <a:p>
            <a:pPr lvl="4"/>
            <a:r>
              <a:rPr lang="en-US" altLang="fr-FR"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b="0">
                <a:solidFill>
                  <a:srgbClr val="04617B">
                    <a:shade val="90000"/>
                  </a:srgbClr>
                </a:solidFill>
                <a:latin typeface="Arial" charset="0"/>
                <a:cs typeface="Arial" charset="0"/>
              </a:defRPr>
            </a:lvl1pPr>
          </a:lstStyle>
          <a:p>
            <a:pPr fontAlgn="base">
              <a:spcBef>
                <a:spcPct val="0"/>
              </a:spcBef>
              <a:spcAft>
                <a:spcPct val="0"/>
              </a:spcAft>
              <a:defRPr/>
            </a:pPr>
            <a:fld id="{8CD4E402-9203-4BE3-AD16-2A8643821C80}" type="datetimeFigureOut">
              <a:rPr lang="en-US"/>
              <a:pPr fontAlgn="base">
                <a:spcBef>
                  <a:spcPct val="0"/>
                </a:spcBef>
                <a:spcAft>
                  <a:spcPct val="0"/>
                </a:spcAft>
                <a:defRPr/>
              </a:pPr>
              <a:t>9/15/2017</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b="0">
                <a:solidFill>
                  <a:srgbClr val="04617B">
                    <a:shade val="90000"/>
                  </a:srgbClr>
                </a:solidFill>
                <a:latin typeface="Arial" charset="0"/>
                <a:cs typeface="Arial" charset="0"/>
              </a:defRPr>
            </a:lvl1pPr>
          </a:lstStyle>
          <a:p>
            <a:pPr fontAlgn="base">
              <a:spcBef>
                <a:spcPct val="0"/>
              </a:spcBef>
              <a:spcAft>
                <a:spcPct val="0"/>
              </a:spcAft>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smtClean="0">
                <a:solidFill>
                  <a:srgbClr val="045C75"/>
                </a:solidFill>
              </a:defRPr>
            </a:lvl1pPr>
          </a:lstStyle>
          <a:p>
            <a:pPr fontAlgn="base">
              <a:spcBef>
                <a:spcPct val="0"/>
              </a:spcBef>
              <a:spcAft>
                <a:spcPct val="0"/>
              </a:spcAft>
              <a:defRPr/>
            </a:pPr>
            <a:fld id="{F0D3485E-0C10-49CE-9EE0-691E2A58D355}" type="slidenum">
              <a:rPr lang="en-US" altLang="fr-FR">
                <a:latin typeface="Arial" panose="020B0604020202020204" pitchFamily="34" charset="0"/>
                <a:cs typeface="Arial" panose="020B0604020202020204" pitchFamily="34" charset="0"/>
              </a:rPr>
              <a:pPr fontAlgn="base">
                <a:spcBef>
                  <a:spcPct val="0"/>
                </a:spcBef>
                <a:spcAft>
                  <a:spcPct val="0"/>
                </a:spcAft>
                <a:defRPr/>
              </a:pPr>
              <a:t>‹N°›</a:t>
            </a:fld>
            <a:endParaRPr lang="en-US" altLang="fr-FR">
              <a:latin typeface="Arial" panose="020B0604020202020204" pitchFamily="34" charset="0"/>
              <a:cs typeface="Arial" panose="020B0604020202020204" pitchFamily="34" charset="0"/>
            </a:endParaRPr>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base">
                <a:spcBef>
                  <a:spcPct val="0"/>
                </a:spcBef>
                <a:spcAft>
                  <a:spcPct val="0"/>
                </a:spcAft>
                <a:defRPr/>
              </a:pPr>
              <a:endParaRPr lang="en-US">
                <a:solidFill>
                  <a:prstClr val="black"/>
                </a:solidFill>
                <a:latin typeface="Arial" charset="0"/>
                <a:cs typeface="Arial" charset="0"/>
              </a:endParaRPr>
            </a:p>
          </p:txBody>
        </p:sp>
      </p:grpSp>
      <p:pic>
        <p:nvPicPr>
          <p:cNvPr id="1034" name="Picture 13"/>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50825" y="188913"/>
            <a:ext cx="858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11191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chateau-de-joudes.com/" TargetMode="Externa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chateau-de-joudes.com/"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chateau-de-joudes.com/" TargetMode="Externa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25.xml"/><Relationship Id="rId1" Type="http://schemas.openxmlformats.org/officeDocument/2006/relationships/slideLayout" Target="../slideLayouts/slideLayout51.xml"/><Relationship Id="rId5" Type="http://schemas.openxmlformats.org/officeDocument/2006/relationships/image" Target="../media/image11.jpeg"/><Relationship Id="rId4" Type="http://schemas.openxmlformats.org/officeDocument/2006/relationships/image" Target="../media/image10.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chateau-de-joudes.com/"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786233" y="5999082"/>
            <a:ext cx="4325398" cy="830997"/>
          </a:xfrm>
          <a:prstGeom prst="rect">
            <a:avLst/>
          </a:prstGeom>
          <a:noFill/>
          <a:ln w="9525">
            <a:noFill/>
            <a:miter lim="800000"/>
            <a:headEnd/>
            <a:tailEnd/>
          </a:ln>
        </p:spPr>
        <p:txBody>
          <a:bodyPr wrap="square">
            <a:spAutoFit/>
          </a:bodyPr>
          <a:lstStyle/>
          <a:p>
            <a:pPr algn="ctr"/>
            <a:r>
              <a:rPr lang="fr-FR" sz="1200" u="sng" dirty="0" smtClean="0">
                <a:solidFill>
                  <a:srgbClr val="00B0F0"/>
                </a:solidFill>
                <a:hlinkClick r:id="rId2"/>
              </a:rPr>
              <a:t>www.chateau-de-joudes.com</a:t>
            </a:r>
            <a:endParaRPr lang="fr-FR" sz="1200" u="sng" dirty="0" smtClean="0">
              <a:solidFill>
                <a:srgbClr val="00B0F0"/>
              </a:solidFill>
            </a:endParaRPr>
          </a:p>
          <a:p>
            <a:pPr algn="ctr"/>
            <a:r>
              <a:rPr lang="fr-FR" sz="1200" u="sng" dirty="0" smtClean="0">
                <a:solidFill>
                  <a:srgbClr val="00B0F0"/>
                </a:solidFill>
              </a:rPr>
              <a:t>www.missionvieetfamille.com</a:t>
            </a:r>
            <a:endParaRPr lang="fr-FR" sz="1200" u="sng" dirty="0">
              <a:solidFill>
                <a:srgbClr val="00B0F0"/>
              </a:solidFill>
            </a:endParaRPr>
          </a:p>
          <a:p>
            <a:pPr algn="ctr"/>
            <a:r>
              <a:rPr lang="fr-FR" sz="1200" dirty="0" smtClean="0"/>
              <a:t>Septembre 2</a:t>
            </a:r>
            <a:r>
              <a:rPr lang="fr-FR" sz="1200" dirty="0" smtClean="0">
                <a:solidFill>
                  <a:srgbClr val="000000"/>
                </a:solidFill>
              </a:rPr>
              <a:t>017  </a:t>
            </a:r>
            <a:endParaRPr lang="fr-FR" sz="1200" dirty="0">
              <a:solidFill>
                <a:srgbClr val="000000"/>
              </a:solidFill>
            </a:endParaRPr>
          </a:p>
          <a:p>
            <a:pPr algn="ctr"/>
            <a:r>
              <a:rPr lang="fr-FR" sz="1200" dirty="0">
                <a:solidFill>
                  <a:srgbClr val="000000"/>
                </a:solidFill>
              </a:rPr>
              <a:t>© </a:t>
            </a:r>
            <a:r>
              <a:rPr lang="fr-FR" sz="1200" dirty="0" smtClean="0">
                <a:solidFill>
                  <a:srgbClr val="000000"/>
                </a:solidFill>
              </a:rPr>
              <a:t> Château </a:t>
            </a:r>
            <a:r>
              <a:rPr lang="fr-FR" sz="1200" dirty="0">
                <a:solidFill>
                  <a:srgbClr val="000000"/>
                </a:solidFill>
              </a:rPr>
              <a:t>de Joudes </a:t>
            </a:r>
            <a:r>
              <a:rPr lang="fr-FR" sz="1200" dirty="0" smtClean="0">
                <a:solidFill>
                  <a:srgbClr val="000000"/>
                </a:solidFill>
              </a:rPr>
              <a:t>Saint-Amour et MVF</a:t>
            </a:r>
            <a:endParaRPr lang="fr-FR" sz="1200" dirty="0">
              <a:solidFill>
                <a:srgbClr val="000000"/>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41"/>
            <a:ext cx="4849398" cy="6858000"/>
          </a:xfrm>
          <a:prstGeom prst="rect">
            <a:avLst/>
          </a:prstGeom>
        </p:spPr>
      </p:pic>
      <p:sp>
        <p:nvSpPr>
          <p:cNvPr id="5" name="Rectangle 4"/>
          <p:cNvSpPr/>
          <p:nvPr/>
        </p:nvSpPr>
        <p:spPr>
          <a:xfrm>
            <a:off x="4849398" y="1124744"/>
            <a:ext cx="4262233" cy="4832092"/>
          </a:xfrm>
          <a:prstGeom prst="rect">
            <a:avLst/>
          </a:prstGeom>
        </p:spPr>
        <p:txBody>
          <a:bodyPr wrap="square">
            <a:spAutoFit/>
          </a:bodyPr>
          <a:lstStyle/>
          <a:p>
            <a:pPr marL="342900" lvl="0" indent="-342900">
              <a:spcAft>
                <a:spcPts val="0"/>
              </a:spcAft>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le modèle biblique et la </a:t>
            </a:r>
            <a:r>
              <a:rPr lang="fr-FR" sz="2800" b="1" dirty="0" smtClean="0">
                <a:solidFill>
                  <a:srgbClr val="000000"/>
                </a:solidFill>
                <a:latin typeface="Calibri" panose="020F0502020204030204" pitchFamily="34" charset="0"/>
                <a:ea typeface="Times New Roman" panose="02020603050405020304" pitchFamily="18" charset="0"/>
              </a:rPr>
              <a:t>réalité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lvl="0" indent="-342900">
              <a:spcAft>
                <a:spcPts val="0"/>
              </a:spcAft>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particulières pour les jeunes et les personnes </a:t>
            </a:r>
            <a:r>
              <a:rPr lang="fr-FR" sz="2800" b="1" dirty="0" smtClean="0">
                <a:solidFill>
                  <a:srgbClr val="000000"/>
                </a:solidFill>
                <a:latin typeface="Calibri" panose="020F0502020204030204" pitchFamily="34" charset="0"/>
                <a:ea typeface="Times New Roman" panose="02020603050405020304" pitchFamily="18" charset="0"/>
              </a:rPr>
              <a:t>seules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lvl="0" indent="-342900">
              <a:spcAft>
                <a:spcPts val="0"/>
              </a:spcAft>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la maturité et les relations </a:t>
            </a:r>
            <a:r>
              <a:rPr lang="fr-FR" sz="2800" b="1" dirty="0" smtClean="0">
                <a:solidFill>
                  <a:srgbClr val="000000"/>
                </a:solidFill>
                <a:latin typeface="Calibri" panose="020F0502020204030204" pitchFamily="34" charset="0"/>
                <a:ea typeface="Times New Roman" panose="02020603050405020304" pitchFamily="18" charset="0"/>
              </a:rPr>
              <a:t>familiales »</a:t>
            </a:r>
            <a:endParaRPr lang="fr-FR" sz="2800" b="1" dirty="0">
              <a:solidFill>
                <a:srgbClr val="000000"/>
              </a:solidFill>
              <a:effectLst/>
              <a:latin typeface="Times New Roman" panose="02020603050405020304" pitchFamily="18" charset="0"/>
              <a:ea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25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25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En préambule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6512" y="1268760"/>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Traiter de sujets aussi vastes entre 30 et 40 minutes est un défi</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Si </a:t>
            </a:r>
            <a:r>
              <a:rPr lang="fr-FR" sz="3200" dirty="0">
                <a:solidFill>
                  <a:srgbClr val="4E3B30"/>
                </a:solidFill>
              </a:rPr>
              <a:t>je devais développer </a:t>
            </a:r>
            <a:r>
              <a:rPr lang="fr-FR" sz="3200" dirty="0" smtClean="0">
                <a:solidFill>
                  <a:srgbClr val="4E3B30"/>
                </a:solidFill>
              </a:rPr>
              <a:t>tout le thème de la « famille sous pression », il </a:t>
            </a:r>
            <a:r>
              <a:rPr lang="fr-FR" sz="3200" dirty="0">
                <a:solidFill>
                  <a:srgbClr val="4E3B30"/>
                </a:solidFill>
              </a:rPr>
              <a:t>me faudrait plusieurs </a:t>
            </a:r>
            <a:r>
              <a:rPr lang="fr-FR" sz="3200" dirty="0" smtClean="0">
                <a:solidFill>
                  <a:srgbClr val="4E3B30"/>
                </a:solidFill>
              </a:rPr>
              <a:t>journées comme celle-ci</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Je </a:t>
            </a:r>
            <a:r>
              <a:rPr lang="fr-FR" sz="3200" dirty="0">
                <a:solidFill>
                  <a:srgbClr val="4E3B30"/>
                </a:solidFill>
              </a:rPr>
              <a:t>serai forcément très schématique et </a:t>
            </a:r>
            <a:r>
              <a:rPr lang="fr-FR" sz="3200" dirty="0" smtClean="0">
                <a:solidFill>
                  <a:srgbClr val="4E3B30"/>
                </a:solidFill>
              </a:rPr>
              <a:t>Je </a:t>
            </a:r>
            <a:r>
              <a:rPr lang="fr-FR" sz="3200" dirty="0">
                <a:solidFill>
                  <a:srgbClr val="4E3B30"/>
                </a:solidFill>
              </a:rPr>
              <a:t>ne chercherai pas non plus à indiquer toutes les autres options qu’il faudrait discuter. Ce sera forcément un </a:t>
            </a:r>
            <a:r>
              <a:rPr lang="fr-FR" sz="3200" dirty="0" smtClean="0">
                <a:solidFill>
                  <a:srgbClr val="4E3B30"/>
                </a:solidFill>
              </a:rPr>
              <a:t>résumé</a:t>
            </a:r>
            <a:endParaRPr lang="fr-FR" sz="3200" dirty="0">
              <a:solidFill>
                <a:srgbClr val="4E3B30"/>
              </a:solidFill>
            </a:endParaRPr>
          </a:p>
        </p:txBody>
      </p:sp>
    </p:spTree>
    <p:extLst>
      <p:ext uri="{BB962C8B-B14F-4D97-AF65-F5344CB8AC3E}">
        <p14:creationId xmlns:p14="http://schemas.microsoft.com/office/powerpoint/2010/main" val="424725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6512" y="1916832"/>
            <a:ext cx="9144000" cy="1656184"/>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Tensions entre le modèle biblique et la réalité</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3" name="Rectangle 3"/>
          <p:cNvSpPr txBox="1">
            <a:spLocks noChangeArrowheads="1"/>
          </p:cNvSpPr>
          <p:nvPr/>
        </p:nvSpPr>
        <p:spPr bwMode="auto">
          <a:xfrm>
            <a:off x="251520" y="4223097"/>
            <a:ext cx="8712968" cy="165417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2400" dirty="0" smtClean="0">
                <a:solidFill>
                  <a:srgbClr val="4E3B30"/>
                </a:solidFill>
                <a:latin typeface="Calibri" pitchFamily="34" charset="0"/>
              </a:rPr>
              <a:t>     </a:t>
            </a:r>
            <a:r>
              <a:rPr lang="fr-FR" sz="2400" b="1" dirty="0" smtClean="0">
                <a:solidFill>
                  <a:srgbClr val="4E3B30"/>
                </a:solidFill>
                <a:latin typeface="Calibri" pitchFamily="34" charset="0"/>
              </a:rPr>
              <a:t>En résumé</a:t>
            </a:r>
          </a:p>
          <a:p>
            <a:pPr marL="342900" indent="-342900" algn="just">
              <a:lnSpc>
                <a:spcPct val="90000"/>
              </a:lnSpc>
              <a:spcBef>
                <a:spcPct val="20000"/>
              </a:spcBef>
              <a:buClr>
                <a:srgbClr val="F0A22E"/>
              </a:buClr>
              <a:buSzPct val="70000"/>
            </a:pPr>
            <a:r>
              <a:rPr lang="fr-FR" sz="2400" dirty="0">
                <a:solidFill>
                  <a:srgbClr val="4E3B30"/>
                </a:solidFill>
                <a:latin typeface="Calibri" pitchFamily="34" charset="0"/>
              </a:rPr>
              <a:t> </a:t>
            </a:r>
            <a:r>
              <a:rPr lang="fr-FR" sz="2400" dirty="0" smtClean="0">
                <a:solidFill>
                  <a:srgbClr val="4E3B30"/>
                </a:solidFill>
                <a:latin typeface="Calibri" pitchFamily="34" charset="0"/>
              </a:rPr>
              <a:t>    </a:t>
            </a:r>
            <a:r>
              <a:rPr lang="fr-FR" sz="2400" dirty="0">
                <a:solidFill>
                  <a:srgbClr val="4E3B30"/>
                </a:solidFill>
                <a:latin typeface="Calibri" pitchFamily="34" charset="0"/>
              </a:rPr>
              <a:t>D</a:t>
            </a:r>
            <a:r>
              <a:rPr lang="fr-FR" sz="2400" dirty="0" smtClean="0">
                <a:solidFill>
                  <a:srgbClr val="4E3B30"/>
                </a:solidFill>
                <a:latin typeface="Calibri" pitchFamily="34" charset="0"/>
              </a:rPr>
              <a:t>e tout temps et dans toutes les cultures, cette tension entre le modèle biblique et la réalité a existé. D’où l’importance de bien comprendre ce que l’on entend par « modèle biblique »</a:t>
            </a:r>
            <a:endParaRPr lang="fr-FR" sz="2400" dirty="0">
              <a:solidFill>
                <a:srgbClr val="4E3B30"/>
              </a:solidFill>
              <a:latin typeface="Calibri" pitchFamily="34" charset="0"/>
            </a:endParaRPr>
          </a:p>
        </p:txBody>
      </p:sp>
      <p:sp>
        <p:nvSpPr>
          <p:cNvPr id="4" name="Rectangle 2"/>
          <p:cNvSpPr txBox="1">
            <a:spLocks noChangeArrowheads="1"/>
          </p:cNvSpPr>
          <p:nvPr/>
        </p:nvSpPr>
        <p:spPr bwMode="auto">
          <a:xfrm>
            <a:off x="107504" y="44624"/>
            <a:ext cx="889248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Première partie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07504" y="44624"/>
            <a:ext cx="889248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La famille sous pression</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6" name="Rectangle 3"/>
          <p:cNvSpPr txBox="1">
            <a:spLocks noChangeArrowheads="1"/>
          </p:cNvSpPr>
          <p:nvPr/>
        </p:nvSpPr>
        <p:spPr bwMode="auto">
          <a:xfrm>
            <a:off x="251520" y="2566913"/>
            <a:ext cx="8712968"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pPr>
            <a:r>
              <a:rPr lang="fr-FR" sz="3200" i="1" dirty="0" smtClean="0">
                <a:solidFill>
                  <a:srgbClr val="4E3B30"/>
                </a:solidFill>
                <a:latin typeface="Calibri" pitchFamily="34" charset="0"/>
              </a:rPr>
              <a:t>« Ne vous conformez pas à ce monde-ci, mais soyez transfigurés par le renouvellement de votre intelligence, pour discerner quelle est la volonté de Dieu : ce qui est bon, agréé et parfait » (Romains 12.2)</a:t>
            </a:r>
            <a:endParaRPr lang="fr-FR" sz="3200" i="1" dirty="0">
              <a:solidFill>
                <a:srgbClr val="4E3B30"/>
              </a:solidFill>
              <a:latin typeface="Calibri"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De tout temps..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268760"/>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Les sociétés ont cherché à </a:t>
            </a:r>
            <a:r>
              <a:rPr lang="fr-FR" sz="3200" i="1" dirty="0" smtClean="0">
                <a:solidFill>
                  <a:srgbClr val="4E3B30"/>
                </a:solidFill>
              </a:rPr>
              <a:t>modeler</a:t>
            </a:r>
            <a:r>
              <a:rPr lang="fr-FR" sz="3200" dirty="0" smtClean="0">
                <a:solidFill>
                  <a:srgbClr val="4E3B30"/>
                </a:solidFill>
              </a:rPr>
              <a:t> les pensées, les croyances et l’intelligence de leur peuple</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Aujourd’hui, le discours politique de nos dirigeants, comme les initiatives législatives, sont tournés tout entier vers les </a:t>
            </a:r>
            <a:r>
              <a:rPr lang="fr-FR" sz="3200" i="1" dirty="0" smtClean="0">
                <a:solidFill>
                  <a:srgbClr val="4E3B30"/>
                </a:solidFill>
              </a:rPr>
              <a:t>« nouvelles familles »</a:t>
            </a:r>
            <a:r>
              <a:rPr lang="fr-FR" sz="3200" dirty="0" smtClean="0">
                <a:solidFill>
                  <a:srgbClr val="4E3B30"/>
                </a:solidFill>
              </a:rPr>
              <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La famille traditionnelle – un père, une mère et leurs enfants – apparaît presque comme un vestige du passé</a:t>
            </a:r>
            <a:endParaRPr lang="fr-FR" sz="32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En France, après le mariage pour tous, la PMA</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630809"/>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La question de la procréation médicalement assistée pour les femmes homosexuelles occupe le devant de la scène des débats actuels</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Que ce soit pour la mettre en avant ou pour la rejeter..</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On en fait l’un des sujets les plus urgents et les plus importants d’une </a:t>
            </a:r>
            <a:r>
              <a:rPr lang="fr-FR" sz="3200" i="1" dirty="0" smtClean="0">
                <a:solidFill>
                  <a:srgbClr val="4E3B30"/>
                </a:solidFill>
              </a:rPr>
              <a:t>politique familiale</a:t>
            </a:r>
            <a:endParaRPr lang="fr-FR" sz="3200" i="1"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Aujourd’hui, nous sommes invités…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702817"/>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A prendre pour idéal la modernité</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A considérer ces grandes évolutions comme </a:t>
            </a:r>
            <a:br>
              <a:rPr lang="fr-FR" sz="3200" dirty="0" smtClean="0">
                <a:solidFill>
                  <a:srgbClr val="4E3B30"/>
                </a:solidFill>
              </a:rPr>
            </a:br>
            <a:r>
              <a:rPr lang="fr-FR" sz="3200" i="1" dirty="0" smtClean="0">
                <a:solidFill>
                  <a:srgbClr val="4E3B30"/>
                </a:solidFill>
              </a:rPr>
              <a:t>une étape supplémentaire de la lutte contre l’injustice et la discrimination, sous toutes ses formes</a:t>
            </a:r>
            <a:br>
              <a:rPr lang="fr-FR" sz="3200" i="1"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A accepter la </a:t>
            </a:r>
            <a:r>
              <a:rPr lang="fr-FR" sz="3200" i="1" dirty="0" smtClean="0">
                <a:solidFill>
                  <a:srgbClr val="4E3B30"/>
                </a:solidFill>
              </a:rPr>
              <a:t>« bien-pensance »</a:t>
            </a:r>
            <a:r>
              <a:rPr lang="fr-FR" sz="3200" dirty="0" smtClean="0">
                <a:solidFill>
                  <a:srgbClr val="4E3B30"/>
                </a:solidFill>
              </a:rPr>
              <a:t> dominante comme la référence ultime de nos convictions</a:t>
            </a:r>
            <a:endParaRPr lang="fr-FR" sz="32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Une autre invitation…</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702817"/>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 Ne vous </a:t>
            </a:r>
            <a:r>
              <a:rPr lang="fr-FR" sz="3200" i="1" dirty="0" smtClean="0">
                <a:solidFill>
                  <a:srgbClr val="4E3B30"/>
                </a:solidFill>
              </a:rPr>
              <a:t>conformez</a:t>
            </a:r>
            <a:r>
              <a:rPr lang="fr-FR" sz="3200" dirty="0" smtClean="0">
                <a:solidFill>
                  <a:srgbClr val="4E3B30"/>
                </a:solidFill>
              </a:rPr>
              <a:t> pas à ce monde-ci..</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Mais soyez </a:t>
            </a:r>
            <a:r>
              <a:rPr lang="fr-FR" sz="3200" i="1" dirty="0" smtClean="0">
                <a:solidFill>
                  <a:srgbClr val="4E3B30"/>
                </a:solidFill>
              </a:rPr>
              <a:t>transfigurés par le renouvellement</a:t>
            </a:r>
            <a:r>
              <a:rPr lang="fr-FR" sz="3200" dirty="0" smtClean="0">
                <a:solidFill>
                  <a:srgbClr val="4E3B30"/>
                </a:solidFill>
              </a:rPr>
              <a:t> de votre intelligence..</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Pour </a:t>
            </a:r>
            <a:r>
              <a:rPr lang="fr-FR" sz="3200" i="1" dirty="0" smtClean="0">
                <a:solidFill>
                  <a:srgbClr val="4E3B30"/>
                </a:solidFill>
              </a:rPr>
              <a:t>discerner</a:t>
            </a:r>
            <a:r>
              <a:rPr lang="fr-FR" sz="3200" dirty="0" smtClean="0">
                <a:solidFill>
                  <a:srgbClr val="4E3B30"/>
                </a:solidFill>
              </a:rPr>
              <a:t> quelle est la volonté de Dieu : ce qui est bon, agréé et parfait » </a:t>
            </a:r>
            <a:br>
              <a:rPr lang="fr-FR" sz="3200" dirty="0" smtClean="0">
                <a:solidFill>
                  <a:srgbClr val="4E3B30"/>
                </a:solidFill>
              </a:rPr>
            </a:br>
            <a:r>
              <a:rPr lang="fr-FR" sz="3200" dirty="0" smtClean="0">
                <a:solidFill>
                  <a:srgbClr val="4E3B30"/>
                </a:solidFill>
              </a:rPr>
              <a:t/>
            </a:r>
            <a:br>
              <a:rPr lang="fr-FR" sz="3200" dirty="0" smtClean="0">
                <a:solidFill>
                  <a:srgbClr val="4E3B30"/>
                </a:solidFill>
              </a:rPr>
            </a:br>
            <a:r>
              <a:rPr lang="fr-FR" sz="3200" dirty="0" smtClean="0">
                <a:solidFill>
                  <a:srgbClr val="4E3B30"/>
                </a:solidFill>
              </a:rPr>
              <a:t>(Romains 12.2)</a:t>
            </a:r>
            <a:endParaRPr lang="fr-FR" sz="32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Un mot très riche : discerner</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412776"/>
            <a:ext cx="9144000" cy="165417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200" i="1" dirty="0" smtClean="0">
                <a:solidFill>
                  <a:srgbClr val="4E3B30"/>
                </a:solidFill>
              </a:rPr>
              <a:t> Cela nous amène à : </a:t>
            </a:r>
          </a:p>
          <a:p>
            <a:pPr marL="342900" indent="-342900">
              <a:lnSpc>
                <a:spcPct val="90000"/>
              </a:lnSpc>
              <a:spcBef>
                <a:spcPct val="20000"/>
              </a:spcBef>
              <a:buClr>
                <a:srgbClr val="F0A22E"/>
              </a:buClr>
              <a:buSzPct val="70000"/>
            </a:pPr>
            <a:endParaRPr lang="fr-FR" sz="3200" i="1"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i="1" dirty="0" smtClean="0">
                <a:solidFill>
                  <a:srgbClr val="4E3B30"/>
                </a:solidFill>
              </a:rPr>
              <a:t>Distinguer</a:t>
            </a:r>
            <a:r>
              <a:rPr lang="fr-FR" sz="3200" dirty="0" smtClean="0">
                <a:solidFill>
                  <a:srgbClr val="4E3B30"/>
                </a:solidFill>
              </a:rPr>
              <a:t> plus ou moins nettement, par un effort d’attention, dans un ensemble, une masse</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i="1" dirty="0" smtClean="0">
                <a:solidFill>
                  <a:srgbClr val="4E3B30"/>
                </a:solidFill>
              </a:rPr>
              <a:t>Mener un travail de démêlage </a:t>
            </a:r>
            <a:r>
              <a:rPr lang="fr-FR" sz="3200" dirty="0" smtClean="0">
                <a:solidFill>
                  <a:srgbClr val="4E3B30"/>
                </a:solidFill>
              </a:rPr>
              <a:t>par la réflexion et la prière</a:t>
            </a:r>
            <a:r>
              <a:rPr lang="fr-FR" sz="3200" i="1" dirty="0" smtClean="0">
                <a:solidFill>
                  <a:srgbClr val="4E3B30"/>
                </a:solidFill>
              </a:rPr>
              <a:t/>
            </a:r>
            <a:br>
              <a:rPr lang="fr-FR" sz="3200" i="1" dirty="0" smtClean="0">
                <a:solidFill>
                  <a:srgbClr val="4E3B30"/>
                </a:solidFill>
              </a:rPr>
            </a:br>
            <a:endParaRPr lang="fr-FR" sz="3200" i="1"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Différencier une chose d’une autre afin de séparer le vrai du faux</a:t>
            </a:r>
            <a:endParaRPr lang="fr-FR" sz="32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Pas de discernement sans tensions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556792"/>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Tensions entre des choix de vie qui nous semblent bons, agréés et parfaits et des modèles suggérés que l’on veut nous imposer</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Tensions et décalages entre notre désir de faire la volonté de Dieu et la réalité, parfois tyrannique (la « tyrannie de l’idéal »)</a:t>
            </a:r>
            <a:br>
              <a:rPr lang="fr-FR" sz="3200" dirty="0" smtClean="0">
                <a:solidFill>
                  <a:srgbClr val="4E3B30"/>
                </a:solidFill>
              </a:rPr>
            </a:br>
            <a:endParaRPr lang="fr-FR" sz="3200" dirty="0" smtClean="0">
              <a:solidFill>
                <a:srgbClr val="4E3B30"/>
              </a:solidFill>
            </a:endParaRPr>
          </a:p>
          <a:p>
            <a:pPr marL="342900" indent="-342900">
              <a:lnSpc>
                <a:spcPct val="90000"/>
              </a:lnSpc>
              <a:spcBef>
                <a:spcPct val="20000"/>
              </a:spcBef>
              <a:buClr>
                <a:srgbClr val="F0A22E"/>
              </a:buClr>
              <a:buSzPct val="70000"/>
              <a:buFont typeface="Wingdings" pitchFamily="2" charset="2"/>
              <a:buChar char="Ø"/>
            </a:pPr>
            <a:r>
              <a:rPr lang="fr-FR" sz="3200" dirty="0" smtClean="0">
                <a:solidFill>
                  <a:srgbClr val="4E3B30"/>
                </a:solidFill>
              </a:rPr>
              <a:t>Tension entre nos pulsions et la raison, entre la tradition et la culture du Royaume de Dieu, entre nos désirs et l’obéissance</a:t>
            </a:r>
            <a:endParaRPr lang="fr-FR" sz="32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La Bible se fait l’écho de ses tensions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1124744"/>
            <a:ext cx="9144000"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buFont typeface="Wingdings" pitchFamily="2" charset="2"/>
              <a:buChar char="Ø"/>
            </a:pPr>
            <a:r>
              <a:rPr lang="fr-FR" sz="2600" dirty="0" smtClean="0"/>
              <a:t>Abraham, sans hésiter - pour avoir la vie sauve - «lâchera» sa femme, quitte à la condamner à partager la couche du pharaon (Genèse 20)</a:t>
            </a:r>
            <a:br>
              <a:rPr lang="fr-FR" sz="2600" dirty="0" smtClean="0"/>
            </a:br>
            <a:endParaRPr lang="fr-FR" sz="2600" dirty="0" smtClean="0"/>
          </a:p>
          <a:p>
            <a:pPr marL="342900" indent="-342900">
              <a:lnSpc>
                <a:spcPct val="90000"/>
              </a:lnSpc>
              <a:spcBef>
                <a:spcPct val="20000"/>
              </a:spcBef>
              <a:buClr>
                <a:srgbClr val="F0A22E"/>
              </a:buClr>
              <a:buSzPct val="70000"/>
              <a:buFont typeface="Wingdings" pitchFamily="2" charset="2"/>
              <a:buChar char="Ø"/>
            </a:pPr>
            <a:r>
              <a:rPr lang="fr-FR" sz="2600" dirty="0" smtClean="0"/>
              <a:t>Lot, sous l’effet du vin, se fabriquera une descendance au travers d’un double inceste (Genèse 19)</a:t>
            </a:r>
            <a:br>
              <a:rPr lang="fr-FR" sz="2600" dirty="0" smtClean="0"/>
            </a:br>
            <a:endParaRPr lang="fr-FR" sz="2600" dirty="0" smtClean="0"/>
          </a:p>
          <a:p>
            <a:pPr marL="342900" indent="-342900">
              <a:lnSpc>
                <a:spcPct val="90000"/>
              </a:lnSpc>
              <a:spcBef>
                <a:spcPct val="20000"/>
              </a:spcBef>
              <a:buClr>
                <a:srgbClr val="F0A22E"/>
              </a:buClr>
              <a:buSzPct val="70000"/>
              <a:buFont typeface="Wingdings" pitchFamily="2" charset="2"/>
              <a:buChar char="Ø"/>
            </a:pPr>
            <a:r>
              <a:rPr lang="fr-FR" sz="2600" dirty="0" smtClean="0"/>
              <a:t>Le roi David, qui aimait les femmes et qui ne s’est pas contenté de ses épouses légitimes(2 Samuel 12) ; le roi Salomon tiraillé entre la sagesse et ses centaines de concubines (1 Rois 11.3)</a:t>
            </a:r>
            <a:br>
              <a:rPr lang="fr-FR" sz="2600" dirty="0" smtClean="0"/>
            </a:br>
            <a:endParaRPr lang="fr-FR" sz="2600" dirty="0" smtClean="0"/>
          </a:p>
          <a:p>
            <a:pPr marL="342900" indent="-342900">
              <a:lnSpc>
                <a:spcPct val="90000"/>
              </a:lnSpc>
              <a:spcBef>
                <a:spcPct val="20000"/>
              </a:spcBef>
              <a:buClr>
                <a:srgbClr val="F0A22E"/>
              </a:buClr>
              <a:buSzPct val="70000"/>
              <a:buFont typeface="Wingdings" pitchFamily="2" charset="2"/>
              <a:buChar char="Ø"/>
            </a:pPr>
            <a:r>
              <a:rPr lang="fr-FR" sz="2600" dirty="0" smtClean="0"/>
              <a:t>Les mensonges, le favoritisme, les séparations, le peu d’intimité que l’on trouve dans les familles des patriarches et qui semblent se transmettre d’une génération à l’autre</a:t>
            </a:r>
            <a:endParaRPr lang="fr-F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20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2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Aujourd’hui </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6512" y="1700808"/>
            <a:ext cx="9144000" cy="1654175"/>
          </a:xfrm>
          <a:prstGeom prst="rect">
            <a:avLst/>
          </a:prstGeom>
          <a:noFill/>
          <a:ln w="9525">
            <a:noFill/>
            <a:miter lim="800000"/>
            <a:headEnd/>
            <a:tailEnd/>
          </a:ln>
        </p:spPr>
        <p:txBody>
          <a:bodyPr/>
          <a:lstStyle/>
          <a:p>
            <a:pPr marL="457200" indent="-457200">
              <a:lnSpc>
                <a:spcPct val="90000"/>
              </a:lnSpc>
              <a:spcBef>
                <a:spcPct val="20000"/>
              </a:spcBef>
              <a:buClr>
                <a:srgbClr val="F0A22E"/>
              </a:buClr>
              <a:buSzPct val="70000"/>
              <a:buFont typeface="Wingdings" panose="05000000000000000000" pitchFamily="2" charset="2"/>
              <a:buChar char="Ø"/>
            </a:pPr>
            <a:r>
              <a:rPr lang="fr-FR" sz="3200" dirty="0" smtClean="0"/>
              <a:t>On observe</a:t>
            </a:r>
            <a:r>
              <a:rPr lang="fr-FR" sz="3200" dirty="0"/>
              <a:t>, année après année, des phénomènes qui ont l’ampleur de </a:t>
            </a:r>
            <a:r>
              <a:rPr lang="fr-FR" sz="3200" dirty="0" smtClean="0"/>
              <a:t>raz-de-marée</a:t>
            </a:r>
            <a:br>
              <a:rPr lang="fr-FR" sz="3200" dirty="0" smtClean="0"/>
            </a:br>
            <a:endParaRPr lang="fr-FR" sz="3200" dirty="0" smtClean="0"/>
          </a:p>
          <a:p>
            <a:pPr marL="457200" indent="-457200">
              <a:lnSpc>
                <a:spcPct val="90000"/>
              </a:lnSpc>
              <a:spcBef>
                <a:spcPct val="20000"/>
              </a:spcBef>
              <a:buClr>
                <a:srgbClr val="F0A22E"/>
              </a:buClr>
              <a:buSzPct val="70000"/>
              <a:buFont typeface="Wingdings" panose="05000000000000000000" pitchFamily="2" charset="2"/>
              <a:buChar char="Ø"/>
            </a:pPr>
            <a:r>
              <a:rPr lang="fr-FR" sz="3200" dirty="0" smtClean="0"/>
              <a:t>Prenons cette question </a:t>
            </a:r>
            <a:r>
              <a:rPr lang="fr-FR" sz="3200" dirty="0"/>
              <a:t>par </a:t>
            </a:r>
            <a:r>
              <a:rPr lang="fr-FR" sz="3200" dirty="0" smtClean="0"/>
              <a:t>exemple : </a:t>
            </a:r>
            <a:r>
              <a:rPr lang="fr-FR" sz="3200" dirty="0"/>
              <a:t>q</a:t>
            </a:r>
            <a:r>
              <a:rPr lang="fr-FR" sz="3200" dirty="0" smtClean="0"/>
              <a:t>u’est-ce </a:t>
            </a:r>
            <a:r>
              <a:rPr lang="fr-FR" sz="3200" dirty="0"/>
              <a:t>qu’une famille ? </a:t>
            </a:r>
            <a:r>
              <a:rPr lang="fr-FR" sz="3200" i="1" dirty="0"/>
              <a:t>«C’est un ensemble de personnes, vivant sous le même toit, liées par le mariage et la filiation», </a:t>
            </a:r>
            <a:r>
              <a:rPr lang="fr-FR" sz="3200" dirty="0" smtClean="0"/>
              <a:t>disait le Larousse il n’y a pas si longtemps que ça</a:t>
            </a:r>
            <a:endParaRPr lang="fr-FR" sz="32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Un verset biblique clef</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2998961"/>
            <a:ext cx="8784976" cy="165417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i="1" dirty="0" smtClean="0">
                <a:solidFill>
                  <a:srgbClr val="4E3B30"/>
                </a:solidFill>
              </a:rPr>
              <a:t>   « </a:t>
            </a:r>
            <a:r>
              <a:rPr lang="fr-FR" sz="3600" i="1" dirty="0"/>
              <a:t>C’est pourquoi, je fléchis les genoux devant le Père, de qui toute famille dans les cieux et sur la terre tire son </a:t>
            </a:r>
            <a:r>
              <a:rPr lang="fr-FR" sz="3600" i="1" dirty="0" smtClean="0"/>
              <a:t>nom » </a:t>
            </a:r>
            <a:r>
              <a:rPr lang="fr-FR" sz="2800" i="1" dirty="0" smtClean="0"/>
              <a:t>(</a:t>
            </a:r>
            <a:r>
              <a:rPr lang="fr-FR" sz="2800" i="1" dirty="0"/>
              <a:t>Ephésiens 3 : 14</a:t>
            </a:r>
            <a:r>
              <a:rPr lang="fr-FR" sz="2800" i="1" dirty="0" smtClean="0"/>
              <a:t>)</a:t>
            </a:r>
            <a:endParaRPr lang="fr-FR" sz="3600" i="1" dirty="0">
              <a:solidFill>
                <a:srgbClr val="4E3B30"/>
              </a:solidFill>
            </a:endParaRPr>
          </a:p>
          <a:p>
            <a:pPr marL="342900" indent="-342900" algn="ctr">
              <a:lnSpc>
                <a:spcPct val="90000"/>
              </a:lnSpc>
              <a:spcBef>
                <a:spcPct val="20000"/>
              </a:spcBef>
              <a:buClr>
                <a:srgbClr val="F0A22E"/>
              </a:buClr>
              <a:buSzPct val="70000"/>
            </a:pPr>
            <a:endParaRPr lang="fr-FR" sz="3600" i="1"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2000"/>
                                        <p:tgtEl>
                                          <p:spTgt spid="4">
                                            <p:txEl>
                                              <p:pRg st="0" end="0"/>
                                            </p:txEl>
                                          </p:spTgt>
                                        </p:tgtEl>
                                      </p:cBhvr>
                                    </p:animEffect>
                                    <p:anim calcmode="lin" valueType="num">
                                      <p:cBhvr>
                                        <p:cTn id="13"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2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Première remarque </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5" name="Rectangle 3"/>
          <p:cNvSpPr txBox="1">
            <a:spLocks noChangeArrowheads="1"/>
          </p:cNvSpPr>
          <p:nvPr/>
        </p:nvSpPr>
        <p:spPr bwMode="auto">
          <a:xfrm>
            <a:off x="-34925" y="2926953"/>
            <a:ext cx="9144000" cy="93409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t>Il </a:t>
            </a:r>
            <a:r>
              <a:rPr lang="fr-FR" sz="3600" dirty="0"/>
              <a:t>est </a:t>
            </a:r>
            <a:r>
              <a:rPr lang="fr-FR" sz="3600" dirty="0" smtClean="0"/>
              <a:t>généralement </a:t>
            </a:r>
            <a:r>
              <a:rPr lang="fr-FR" sz="3600" dirty="0"/>
              <a:t>reconnu qu’il n’y a pas, </a:t>
            </a:r>
            <a:r>
              <a:rPr lang="fr-FR" sz="3600" dirty="0" smtClean="0"/>
              <a:t>à proprement </a:t>
            </a:r>
            <a:r>
              <a:rPr lang="fr-FR" sz="3600" dirty="0"/>
              <a:t>parler, un </a:t>
            </a:r>
            <a:r>
              <a:rPr lang="fr-FR" sz="3600" i="1" dirty="0"/>
              <a:t>modèle biblique</a:t>
            </a:r>
            <a:r>
              <a:rPr lang="fr-FR" sz="3600" dirty="0"/>
              <a:t> de la </a:t>
            </a:r>
            <a:r>
              <a:rPr lang="fr-FR" sz="3600" dirty="0" smtClean="0"/>
              <a:t>famille</a:t>
            </a:r>
            <a:endParaRPr lang="fr-FR" sz="3600" dirty="0">
              <a:solidFill>
                <a:srgbClr val="4E3B30"/>
              </a:solidFill>
            </a:endParaRPr>
          </a:p>
          <a:p>
            <a:pPr marL="342900" indent="-342900">
              <a:lnSpc>
                <a:spcPct val="90000"/>
              </a:lnSpc>
              <a:spcBef>
                <a:spcPct val="20000"/>
              </a:spcBef>
              <a:buClr>
                <a:srgbClr val="F0A22E"/>
              </a:buClr>
              <a:buSzPct val="70000"/>
            </a:pPr>
            <a:endParaRPr lang="fr-FR" sz="3600" dirty="0">
              <a:solidFill>
                <a:srgbClr val="4E3B3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3000"/>
                                        <p:tgtEl>
                                          <p:spTgt spid="5">
                                            <p:txEl>
                                              <p:pRg st="0" end="0"/>
                                            </p:txEl>
                                          </p:spTgt>
                                        </p:tgtEl>
                                      </p:cBhvr>
                                    </p:animEffect>
                                    <p:anim calcmode="lin" valueType="num">
                                      <p:cBhvr>
                                        <p:cTn id="13" dur="3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Deuxième remarque </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5" name="Rectangle 3"/>
          <p:cNvSpPr txBox="1">
            <a:spLocks noChangeArrowheads="1"/>
          </p:cNvSpPr>
          <p:nvPr/>
        </p:nvSpPr>
        <p:spPr bwMode="auto">
          <a:xfrm>
            <a:off x="-34925" y="2926953"/>
            <a:ext cx="9144000" cy="93409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t>Il </a:t>
            </a:r>
            <a:r>
              <a:rPr lang="fr-FR" sz="3600" dirty="0"/>
              <a:t>n’y a pas un modèle biblique de la famille, néanmoins, il y a dans la Bible des </a:t>
            </a:r>
            <a:r>
              <a:rPr lang="fr-FR" sz="3600" i="1" dirty="0"/>
              <a:t>repères</a:t>
            </a:r>
            <a:r>
              <a:rPr lang="fr-FR" sz="3600" dirty="0"/>
              <a:t> et des </a:t>
            </a:r>
            <a:r>
              <a:rPr lang="fr-FR" sz="3600" i="1" dirty="0"/>
              <a:t>grands principes</a:t>
            </a:r>
            <a:endParaRPr lang="fr-FR" sz="3600" i="1" dirty="0">
              <a:solidFill>
                <a:srgbClr val="4E3B30"/>
              </a:solidFill>
            </a:endParaRPr>
          </a:p>
          <a:p>
            <a:pPr marL="342900" indent="-342900">
              <a:lnSpc>
                <a:spcPct val="90000"/>
              </a:lnSpc>
              <a:spcBef>
                <a:spcPct val="20000"/>
              </a:spcBef>
              <a:buClr>
                <a:srgbClr val="F0A22E"/>
              </a:buClr>
              <a:buSzPct val="70000"/>
            </a:pPr>
            <a:endParaRPr lang="fr-FR" sz="3600" dirty="0">
              <a:solidFill>
                <a:srgbClr val="4E3B30"/>
              </a:solidFill>
            </a:endParaRPr>
          </a:p>
        </p:txBody>
      </p:sp>
    </p:spTree>
    <p:extLst>
      <p:ext uri="{BB962C8B-B14F-4D97-AF65-F5344CB8AC3E}">
        <p14:creationId xmlns:p14="http://schemas.microsoft.com/office/powerpoint/2010/main" val="786906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3000"/>
                                        <p:tgtEl>
                                          <p:spTgt spid="5">
                                            <p:txEl>
                                              <p:pRg st="0" end="0"/>
                                            </p:txEl>
                                          </p:spTgt>
                                        </p:tgtEl>
                                      </p:cBhvr>
                                    </p:animEffect>
                                    <p:anim calcmode="lin" valueType="num">
                                      <p:cBhvr>
                                        <p:cTn id="13" dur="3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Troisième remarque </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5" name="Rectangle 3"/>
          <p:cNvSpPr txBox="1">
            <a:spLocks noChangeArrowheads="1"/>
          </p:cNvSpPr>
          <p:nvPr/>
        </p:nvSpPr>
        <p:spPr bwMode="auto">
          <a:xfrm>
            <a:off x="-34925" y="2926953"/>
            <a:ext cx="9144000" cy="93409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a:t>D</a:t>
            </a:r>
            <a:r>
              <a:rPr lang="fr-FR" sz="3600" dirty="0" smtClean="0"/>
              <a:t>e </a:t>
            </a:r>
            <a:r>
              <a:rPr lang="fr-FR" sz="3600" dirty="0"/>
              <a:t>nombreux textes des Ecritures font une comparaison entre les relations que Dieu a avec son peuple et les relations </a:t>
            </a:r>
            <a:r>
              <a:rPr lang="fr-FR" sz="3600" dirty="0" smtClean="0"/>
              <a:t>familiales</a:t>
            </a:r>
            <a:endParaRPr lang="fr-FR" sz="3600" dirty="0">
              <a:solidFill>
                <a:srgbClr val="4E3B30"/>
              </a:solidFill>
            </a:endParaRPr>
          </a:p>
          <a:p>
            <a:pPr marL="342900" indent="-342900">
              <a:lnSpc>
                <a:spcPct val="90000"/>
              </a:lnSpc>
              <a:spcBef>
                <a:spcPct val="20000"/>
              </a:spcBef>
              <a:buClr>
                <a:srgbClr val="F0A22E"/>
              </a:buClr>
              <a:buSzPct val="70000"/>
            </a:pPr>
            <a:endParaRPr lang="fr-FR" sz="3600" dirty="0">
              <a:solidFill>
                <a:srgbClr val="4E3B30"/>
              </a:solidFill>
            </a:endParaRPr>
          </a:p>
        </p:txBody>
      </p:sp>
    </p:spTree>
    <p:extLst>
      <p:ext uri="{BB962C8B-B14F-4D97-AF65-F5344CB8AC3E}">
        <p14:creationId xmlns:p14="http://schemas.microsoft.com/office/powerpoint/2010/main" val="292308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3000"/>
                                        <p:tgtEl>
                                          <p:spTgt spid="5">
                                            <p:txEl>
                                              <p:pRg st="0" end="0"/>
                                            </p:txEl>
                                          </p:spTgt>
                                        </p:tgtEl>
                                      </p:cBhvr>
                                    </p:animEffect>
                                    <p:anim calcmode="lin" valueType="num">
                                      <p:cBhvr>
                                        <p:cTn id="13" dur="3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6512" y="2060848"/>
            <a:ext cx="9144000" cy="1656184"/>
          </a:xfrm>
          <a:prstGeom prst="rect">
            <a:avLst/>
          </a:prstGeom>
          <a:solidFill>
            <a:schemeClr val="accent1"/>
          </a:solidFill>
          <a:ln w="9525">
            <a:noFill/>
            <a:miter lim="800000"/>
            <a:headEnd/>
            <a:tailEnd/>
          </a:ln>
        </p:spPr>
        <p:txBody>
          <a:bodyPr anchor="ctr"/>
          <a:lstStyle/>
          <a:p>
            <a:pPr algn="ctr">
              <a:defRPr/>
            </a:pPr>
            <a:r>
              <a:rPr lang="fr-FR" sz="3800" b="1" i="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Discerner</a:t>
            </a: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 quatre piliers du </a:t>
            </a:r>
            <a:r>
              <a:rPr lang="fr-FR" sz="3800" b="1" i="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modèle biblique</a:t>
            </a:r>
            <a:endParaRPr lang="fr-FR" sz="3800" b="1" i="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251520" y="4223097"/>
            <a:ext cx="8712968" cy="165417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2400" dirty="0" smtClean="0">
                <a:solidFill>
                  <a:srgbClr val="4E3B30"/>
                </a:solidFill>
                <a:latin typeface="Calibri" pitchFamily="34" charset="0"/>
              </a:rPr>
              <a:t>     </a:t>
            </a:r>
            <a:r>
              <a:rPr lang="fr-FR" sz="2400" b="1" dirty="0" smtClean="0">
                <a:solidFill>
                  <a:srgbClr val="4E3B30"/>
                </a:solidFill>
                <a:latin typeface="Calibri" pitchFamily="34" charset="0"/>
              </a:rPr>
              <a:t>Remarque</a:t>
            </a:r>
          </a:p>
          <a:p>
            <a:pPr marL="342900" indent="-342900" algn="just">
              <a:lnSpc>
                <a:spcPct val="90000"/>
              </a:lnSpc>
              <a:spcBef>
                <a:spcPct val="20000"/>
              </a:spcBef>
              <a:buClr>
                <a:srgbClr val="F0A22E"/>
              </a:buClr>
              <a:buSzPct val="70000"/>
            </a:pPr>
            <a:r>
              <a:rPr lang="fr-FR" sz="2400" dirty="0">
                <a:solidFill>
                  <a:srgbClr val="4E3B30"/>
                </a:solidFill>
                <a:latin typeface="Calibri" pitchFamily="34" charset="0"/>
              </a:rPr>
              <a:t> </a:t>
            </a:r>
            <a:r>
              <a:rPr lang="fr-FR" sz="2400" dirty="0" smtClean="0">
                <a:solidFill>
                  <a:srgbClr val="4E3B30"/>
                </a:solidFill>
                <a:latin typeface="Calibri" pitchFamily="34" charset="0"/>
              </a:rPr>
              <a:t>    Quatre piliers parmi beaucoup d’autres ! Quatre piliers qui me semblent important de partager aujourd’hui avec vous</a:t>
            </a:r>
            <a:endParaRPr lang="fr-FR" sz="2400" dirty="0">
              <a:solidFill>
                <a:srgbClr val="4E3B30"/>
              </a:solidFill>
              <a:latin typeface="Calibri" pitchFamily="34" charset="0"/>
            </a:endParaRPr>
          </a:p>
        </p:txBody>
      </p:sp>
    </p:spTree>
    <p:extLst>
      <p:ext uri="{BB962C8B-B14F-4D97-AF65-F5344CB8AC3E}">
        <p14:creationId xmlns:p14="http://schemas.microsoft.com/office/powerpoint/2010/main" val="3486267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Premier pilier : une évidence..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3142977"/>
            <a:ext cx="9144000" cy="1078111"/>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a:t>
            </a:r>
            <a:r>
              <a:rPr lang="fr-FR" sz="3600" dirty="0" smtClean="0"/>
              <a:t>La </a:t>
            </a:r>
            <a:r>
              <a:rPr lang="fr-FR" sz="3600" dirty="0"/>
              <a:t>famille est le lieu de transmission de la vie, le lieu où est donnée la vie et où elle est </a:t>
            </a:r>
            <a:r>
              <a:rPr lang="fr-FR" sz="3600" dirty="0" smtClean="0"/>
              <a:t>reçue</a:t>
            </a:r>
            <a:endParaRPr lang="fr-FR" sz="3600" dirty="0" smtClean="0">
              <a:solidFill>
                <a:srgbClr val="4E3B30"/>
              </a:solidFill>
            </a:endParaRPr>
          </a:p>
          <a:p>
            <a:pPr marL="342900" indent="-342900">
              <a:lnSpc>
                <a:spcPct val="90000"/>
              </a:lnSpc>
              <a:spcBef>
                <a:spcPct val="20000"/>
              </a:spcBef>
              <a:buClr>
                <a:srgbClr val="F0A22E"/>
              </a:buClr>
              <a:buSzPct val="70000"/>
            </a:pPr>
            <a:endParaRPr lang="fr-FR" sz="3600" dirty="0">
              <a:solidFill>
                <a:srgbClr val="4E3B30"/>
              </a:solidFill>
            </a:endParaRPr>
          </a:p>
        </p:txBody>
      </p:sp>
    </p:spTree>
    <p:extLst>
      <p:ext uri="{BB962C8B-B14F-4D97-AF65-F5344CB8AC3E}">
        <p14:creationId xmlns:p14="http://schemas.microsoft.com/office/powerpoint/2010/main" val="37275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Deuxième pilier : la grande oubliée..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4925" y="3142977"/>
            <a:ext cx="9144000" cy="1078111"/>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a:t>
            </a:r>
            <a:r>
              <a:rPr lang="fr-FR" sz="3600" dirty="0" smtClean="0"/>
              <a:t>La </a:t>
            </a:r>
            <a:r>
              <a:rPr lang="fr-FR" sz="3600" dirty="0"/>
              <a:t>famille est le lieu </a:t>
            </a:r>
            <a:r>
              <a:rPr lang="fr-FR" sz="3600" dirty="0" smtClean="0"/>
              <a:t>d’apprentissage de la solidarité</a:t>
            </a:r>
            <a:endParaRPr lang="fr-FR" sz="3600" dirty="0" smtClean="0">
              <a:solidFill>
                <a:srgbClr val="4E3B30"/>
              </a:solidFill>
            </a:endParaRPr>
          </a:p>
          <a:p>
            <a:pPr marL="342900" indent="-342900">
              <a:lnSpc>
                <a:spcPct val="90000"/>
              </a:lnSpc>
              <a:spcBef>
                <a:spcPct val="20000"/>
              </a:spcBef>
              <a:buClr>
                <a:srgbClr val="F0A22E"/>
              </a:buClr>
              <a:buSzPct val="70000"/>
            </a:pPr>
            <a:endParaRPr lang="fr-FR" sz="3600" dirty="0">
              <a:solidFill>
                <a:srgbClr val="4E3B30"/>
              </a:solidFill>
            </a:endParaRPr>
          </a:p>
        </p:txBody>
      </p:sp>
    </p:spTree>
    <p:extLst>
      <p:ext uri="{BB962C8B-B14F-4D97-AF65-F5344CB8AC3E}">
        <p14:creationId xmlns:p14="http://schemas.microsoft.com/office/powerpoint/2010/main" val="229219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Troisième pilier : l’incontournable..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a:t>
            </a:r>
            <a:r>
              <a:rPr lang="fr-FR" sz="3600" dirty="0"/>
              <a:t>D</a:t>
            </a:r>
            <a:r>
              <a:rPr lang="fr-FR" sz="3600" dirty="0" smtClean="0"/>
              <a:t>ieu veut l’amour</a:t>
            </a:r>
            <a:endParaRPr lang="fr-FR" sz="3600" dirty="0">
              <a:solidFill>
                <a:srgbClr val="4E3B30"/>
              </a:solidFill>
            </a:endParaRPr>
          </a:p>
        </p:txBody>
      </p:sp>
    </p:spTree>
    <p:extLst>
      <p:ext uri="{BB962C8B-B14F-4D97-AF65-F5344CB8AC3E}">
        <p14:creationId xmlns:p14="http://schemas.microsoft.com/office/powerpoint/2010/main" val="36632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Quatrième pilier : la clef de la pérennité et de la durabilité</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a:t>
            </a:r>
            <a:r>
              <a:rPr lang="fr-FR" sz="3600" dirty="0" smtClean="0"/>
              <a:t>La famille est le lieu d’apprentissage du pardon</a:t>
            </a:r>
            <a:endParaRPr lang="fr-FR" sz="3600" dirty="0">
              <a:solidFill>
                <a:srgbClr val="4E3B30"/>
              </a:solidFill>
            </a:endParaRPr>
          </a:p>
        </p:txBody>
      </p:sp>
    </p:spTree>
    <p:extLst>
      <p:ext uri="{BB962C8B-B14F-4D97-AF65-F5344CB8AC3E}">
        <p14:creationId xmlns:p14="http://schemas.microsoft.com/office/powerpoint/2010/main" val="280271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En résumé</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5" name="Rectangle 3"/>
          <p:cNvSpPr txBox="1">
            <a:spLocks noChangeArrowheads="1"/>
          </p:cNvSpPr>
          <p:nvPr/>
        </p:nvSpPr>
        <p:spPr bwMode="auto">
          <a:xfrm>
            <a:off x="-34925" y="2062857"/>
            <a:ext cx="9144000" cy="1078111"/>
          </a:xfrm>
          <a:prstGeom prst="rect">
            <a:avLst/>
          </a:prstGeom>
          <a:noFill/>
          <a:ln w="9525">
            <a:noFill/>
            <a:miter lim="800000"/>
            <a:headEnd/>
            <a:tailEnd/>
          </a:ln>
        </p:spPr>
        <p:txBody>
          <a:bodyPr/>
          <a:lstStyle/>
          <a:p>
            <a:pPr marL="571500" indent="-571500">
              <a:lnSpc>
                <a:spcPct val="90000"/>
              </a:lnSpc>
              <a:spcBef>
                <a:spcPct val="20000"/>
              </a:spcBef>
              <a:buClr>
                <a:srgbClr val="F0A22E"/>
              </a:buClr>
              <a:buSzPct val="70000"/>
              <a:buFont typeface="Wingdings" panose="05000000000000000000" pitchFamily="2" charset="2"/>
              <a:buChar char="Ø"/>
            </a:pPr>
            <a:r>
              <a:rPr lang="fr-FR" sz="2800" dirty="0" smtClean="0"/>
              <a:t>La </a:t>
            </a:r>
            <a:r>
              <a:rPr lang="fr-FR" sz="2800" dirty="0"/>
              <a:t>famille est le lieu de transmission de la vie, le lieu où est donnée la vie et où elle est </a:t>
            </a:r>
            <a:r>
              <a:rPr lang="fr-FR" sz="2800" dirty="0" smtClean="0"/>
              <a:t>reçue</a:t>
            </a:r>
            <a:br>
              <a:rPr lang="fr-FR" sz="2800" dirty="0" smtClean="0"/>
            </a:br>
            <a:endParaRPr lang="fr-FR" sz="2800" dirty="0" smtClean="0"/>
          </a:p>
          <a:p>
            <a:pPr marL="571500" indent="-571500">
              <a:lnSpc>
                <a:spcPct val="90000"/>
              </a:lnSpc>
              <a:spcBef>
                <a:spcPct val="20000"/>
              </a:spcBef>
              <a:buClr>
                <a:srgbClr val="F0A22E"/>
              </a:buClr>
              <a:buSzPct val="70000"/>
              <a:buFont typeface="Wingdings" panose="05000000000000000000" pitchFamily="2" charset="2"/>
              <a:buChar char="Ø"/>
            </a:pPr>
            <a:r>
              <a:rPr lang="fr-FR" sz="2800" dirty="0"/>
              <a:t>La famille est le lieu d’apprentissage de la </a:t>
            </a:r>
            <a:r>
              <a:rPr lang="fr-FR" sz="2800" dirty="0" smtClean="0"/>
              <a:t>solidarité</a:t>
            </a:r>
            <a:br>
              <a:rPr lang="fr-FR" sz="2800" dirty="0" smtClean="0"/>
            </a:br>
            <a:endParaRPr lang="fr-FR" sz="2800" dirty="0" smtClean="0"/>
          </a:p>
          <a:p>
            <a:pPr marL="571500" indent="-571500">
              <a:lnSpc>
                <a:spcPct val="90000"/>
              </a:lnSpc>
              <a:spcBef>
                <a:spcPct val="20000"/>
              </a:spcBef>
              <a:buClr>
                <a:srgbClr val="F0A22E"/>
              </a:buClr>
              <a:buSzPct val="70000"/>
              <a:buFont typeface="Wingdings" panose="05000000000000000000" pitchFamily="2" charset="2"/>
              <a:buChar char="Ø"/>
            </a:pPr>
            <a:r>
              <a:rPr lang="fr-FR" sz="2800" dirty="0" smtClean="0"/>
              <a:t>Dieu veut l’amour</a:t>
            </a:r>
            <a:br>
              <a:rPr lang="fr-FR" sz="2800" dirty="0" smtClean="0"/>
            </a:br>
            <a:endParaRPr lang="fr-FR" sz="2800" dirty="0" smtClean="0"/>
          </a:p>
          <a:p>
            <a:pPr marL="571500" indent="-571500">
              <a:lnSpc>
                <a:spcPct val="90000"/>
              </a:lnSpc>
              <a:spcBef>
                <a:spcPct val="20000"/>
              </a:spcBef>
              <a:buClr>
                <a:srgbClr val="F0A22E"/>
              </a:buClr>
              <a:buSzPct val="70000"/>
              <a:buFont typeface="Wingdings" panose="05000000000000000000" pitchFamily="2" charset="2"/>
              <a:buChar char="Ø"/>
            </a:pPr>
            <a:r>
              <a:rPr lang="fr-FR" sz="2800" dirty="0"/>
              <a:t>La famille est le lieu d’apprentissage du pardon</a:t>
            </a:r>
            <a:endParaRPr lang="fr-FR" sz="2800" dirty="0" smtClean="0"/>
          </a:p>
          <a:p>
            <a:pPr marL="571500" indent="-571500">
              <a:lnSpc>
                <a:spcPct val="90000"/>
              </a:lnSpc>
              <a:spcBef>
                <a:spcPct val="20000"/>
              </a:spcBef>
              <a:buClr>
                <a:srgbClr val="F0A22E"/>
              </a:buClr>
              <a:buSzPct val="70000"/>
              <a:buFont typeface="Wingdings" panose="05000000000000000000" pitchFamily="2" charset="2"/>
              <a:buChar char="Ø"/>
            </a:pPr>
            <a:endParaRPr lang="fr-FR" sz="2800" dirty="0">
              <a:solidFill>
                <a:srgbClr val="4E3B30"/>
              </a:solidFill>
            </a:endParaRPr>
          </a:p>
        </p:txBody>
      </p:sp>
    </p:spTree>
    <p:extLst>
      <p:ext uri="{BB962C8B-B14F-4D97-AF65-F5344CB8AC3E}">
        <p14:creationId xmlns:p14="http://schemas.microsoft.com/office/powerpoint/2010/main" val="3445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3000"/>
                                        <p:tgtEl>
                                          <p:spTgt spid="5"/>
                                        </p:tgtEl>
                                      </p:cBhvr>
                                    </p:animEffect>
                                    <p:anim calcmode="lin" valueType="num">
                                      <p:cBhvr>
                                        <p:cTn id="13" dur="3000" fill="hold"/>
                                        <p:tgtEl>
                                          <p:spTgt spid="5"/>
                                        </p:tgtEl>
                                        <p:attrNameLst>
                                          <p:attrName>ppt_x</p:attrName>
                                        </p:attrNameLst>
                                      </p:cBhvr>
                                      <p:tavLst>
                                        <p:tav tm="0">
                                          <p:val>
                                            <p:strVal val="#ppt_x"/>
                                          </p:val>
                                        </p:tav>
                                        <p:tav tm="100000">
                                          <p:val>
                                            <p:strVal val="#ppt_x"/>
                                          </p:val>
                                        </p:tav>
                                      </p:tavLst>
                                    </p:anim>
                                    <p:anim calcmode="lin" valueType="num">
                                      <p:cBhvr>
                                        <p:cTn id="14"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07504" y="44624"/>
            <a:ext cx="889248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La famille sous pression</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6" name="Rectangle 3"/>
          <p:cNvSpPr txBox="1">
            <a:spLocks noChangeArrowheads="1"/>
          </p:cNvSpPr>
          <p:nvPr/>
        </p:nvSpPr>
        <p:spPr bwMode="auto">
          <a:xfrm>
            <a:off x="251520" y="2566913"/>
            <a:ext cx="8712968"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pPr>
            <a:r>
              <a:rPr lang="fr-FR" sz="3200" i="1" dirty="0" smtClean="0">
                <a:solidFill>
                  <a:srgbClr val="4E3B30"/>
                </a:solidFill>
                <a:latin typeface="Calibri" pitchFamily="34" charset="0"/>
              </a:rPr>
              <a:t>« Ne vous conformez pas à ce monde-ci, mais soyez transfigurés par le renouvellement de votre intelligence, pour discerner quelle est la volonté de Dieu : ce qui est bon, agréé et parfait » (Romains 12.2)</a:t>
            </a:r>
            <a:endParaRPr lang="fr-FR" sz="3200" i="1" dirty="0">
              <a:solidFill>
                <a:srgbClr val="4E3B30"/>
              </a:solidFill>
              <a:latin typeface="Calibri" pitchFamily="34" charset="0"/>
            </a:endParaRPr>
          </a:p>
        </p:txBody>
      </p:sp>
    </p:spTree>
    <p:extLst>
      <p:ext uri="{BB962C8B-B14F-4D97-AF65-F5344CB8AC3E}">
        <p14:creationId xmlns:p14="http://schemas.microsoft.com/office/powerpoint/2010/main" val="4339619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3000"/>
                                        <p:tgtEl>
                                          <p:spTgt spid="6"/>
                                        </p:tgtEl>
                                      </p:cBhvr>
                                    </p:animEffect>
                                    <p:anim calcmode="lin" valueType="num">
                                      <p:cBhvr>
                                        <p:cTn id="13" dur="3000" fill="hold"/>
                                        <p:tgtEl>
                                          <p:spTgt spid="6"/>
                                        </p:tgtEl>
                                        <p:attrNameLst>
                                          <p:attrName>ppt_x</p:attrName>
                                        </p:attrNameLst>
                                      </p:cBhvr>
                                      <p:tavLst>
                                        <p:tav tm="0">
                                          <p:val>
                                            <p:strVal val="#ppt_x"/>
                                          </p:val>
                                        </p:tav>
                                        <p:tav tm="100000">
                                          <p:val>
                                            <p:strVal val="#ppt_x"/>
                                          </p:val>
                                        </p:tav>
                                      </p:tavLst>
                                    </p:anim>
                                    <p:anim calcmode="lin" valueType="num">
                                      <p:cBhvr>
                                        <p:cTn id="14"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786233" y="5999082"/>
            <a:ext cx="4325398" cy="830997"/>
          </a:xfrm>
          <a:prstGeom prst="rect">
            <a:avLst/>
          </a:prstGeom>
          <a:noFill/>
          <a:ln w="9525">
            <a:noFill/>
            <a:miter lim="800000"/>
            <a:headEnd/>
            <a:tailEnd/>
          </a:ln>
        </p:spPr>
        <p:txBody>
          <a:bodyPr wrap="square">
            <a:spAutoFit/>
          </a:bodyPr>
          <a:lstStyle/>
          <a:p>
            <a:pPr algn="ctr"/>
            <a:r>
              <a:rPr lang="fr-FR" sz="1200" u="sng" dirty="0" smtClean="0">
                <a:solidFill>
                  <a:srgbClr val="00B0F0"/>
                </a:solidFill>
                <a:hlinkClick r:id="rId2"/>
              </a:rPr>
              <a:t>www.chateau-de-joudes.com</a:t>
            </a:r>
            <a:endParaRPr lang="fr-FR" sz="1200" u="sng" dirty="0" smtClean="0">
              <a:solidFill>
                <a:srgbClr val="00B0F0"/>
              </a:solidFill>
            </a:endParaRPr>
          </a:p>
          <a:p>
            <a:pPr algn="ctr"/>
            <a:r>
              <a:rPr lang="fr-FR" sz="1200" u="sng" dirty="0" smtClean="0">
                <a:solidFill>
                  <a:srgbClr val="00B0F0"/>
                </a:solidFill>
              </a:rPr>
              <a:t>www.missionvieetfamille.com</a:t>
            </a:r>
            <a:endParaRPr lang="fr-FR" sz="1200" u="sng" dirty="0">
              <a:solidFill>
                <a:srgbClr val="00B0F0"/>
              </a:solidFill>
            </a:endParaRPr>
          </a:p>
          <a:p>
            <a:pPr algn="ctr"/>
            <a:r>
              <a:rPr lang="fr-FR" sz="1200" dirty="0" smtClean="0"/>
              <a:t>Septembre 2</a:t>
            </a:r>
            <a:r>
              <a:rPr lang="fr-FR" sz="1200" dirty="0" smtClean="0">
                <a:solidFill>
                  <a:srgbClr val="000000"/>
                </a:solidFill>
              </a:rPr>
              <a:t>017  </a:t>
            </a:r>
            <a:endParaRPr lang="fr-FR" sz="1200" dirty="0">
              <a:solidFill>
                <a:srgbClr val="000000"/>
              </a:solidFill>
            </a:endParaRPr>
          </a:p>
          <a:p>
            <a:pPr algn="ctr"/>
            <a:r>
              <a:rPr lang="fr-FR" sz="1200" dirty="0">
                <a:solidFill>
                  <a:srgbClr val="000000"/>
                </a:solidFill>
              </a:rPr>
              <a:t>© </a:t>
            </a:r>
            <a:r>
              <a:rPr lang="fr-FR" sz="1200" dirty="0" smtClean="0">
                <a:solidFill>
                  <a:srgbClr val="000000"/>
                </a:solidFill>
              </a:rPr>
              <a:t> Château </a:t>
            </a:r>
            <a:r>
              <a:rPr lang="fr-FR" sz="1200" dirty="0">
                <a:solidFill>
                  <a:srgbClr val="000000"/>
                </a:solidFill>
              </a:rPr>
              <a:t>de Joudes </a:t>
            </a:r>
            <a:r>
              <a:rPr lang="fr-FR" sz="1200" dirty="0" smtClean="0">
                <a:solidFill>
                  <a:srgbClr val="000000"/>
                </a:solidFill>
              </a:rPr>
              <a:t>Saint-Amour et MVF</a:t>
            </a:r>
            <a:endParaRPr lang="fr-FR" sz="1200" dirty="0">
              <a:solidFill>
                <a:srgbClr val="000000"/>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41"/>
            <a:ext cx="4849398" cy="6858000"/>
          </a:xfrm>
          <a:prstGeom prst="rect">
            <a:avLst/>
          </a:prstGeom>
        </p:spPr>
      </p:pic>
      <p:sp>
        <p:nvSpPr>
          <p:cNvPr id="5" name="Rectangle 4"/>
          <p:cNvSpPr/>
          <p:nvPr/>
        </p:nvSpPr>
        <p:spPr>
          <a:xfrm>
            <a:off x="4849398" y="1124744"/>
            <a:ext cx="4262233" cy="4832092"/>
          </a:xfrm>
          <a:prstGeom prst="rect">
            <a:avLst/>
          </a:prstGeom>
        </p:spPr>
        <p:txBody>
          <a:bodyPr wrap="square">
            <a:spAutoFit/>
          </a:bodyPr>
          <a:lstStyle/>
          <a:p>
            <a:pPr marL="342900" lvl="0" indent="-342900">
              <a:spcAft>
                <a:spcPts val="0"/>
              </a:spcAft>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le modèle biblique et la </a:t>
            </a:r>
            <a:r>
              <a:rPr lang="fr-FR" sz="2800" b="1" dirty="0" smtClean="0">
                <a:solidFill>
                  <a:srgbClr val="000000"/>
                </a:solidFill>
                <a:latin typeface="Calibri" panose="020F0502020204030204" pitchFamily="34" charset="0"/>
                <a:ea typeface="Times New Roman" panose="02020603050405020304" pitchFamily="18" charset="0"/>
              </a:rPr>
              <a:t>réalité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lvl="0" indent="-342900">
              <a:spcAft>
                <a:spcPts val="0"/>
              </a:spcAft>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particulières pour les jeunes et les personnes </a:t>
            </a:r>
            <a:r>
              <a:rPr lang="fr-FR" sz="2800" b="1" dirty="0" smtClean="0">
                <a:solidFill>
                  <a:srgbClr val="000000"/>
                </a:solidFill>
                <a:latin typeface="Calibri" panose="020F0502020204030204" pitchFamily="34" charset="0"/>
                <a:ea typeface="Times New Roman" panose="02020603050405020304" pitchFamily="18" charset="0"/>
              </a:rPr>
              <a:t>seules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lvl="0" indent="-342900">
              <a:spcAft>
                <a:spcPts val="0"/>
              </a:spcAft>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la maturité et les relations </a:t>
            </a:r>
            <a:r>
              <a:rPr lang="fr-FR" sz="2800" b="1" dirty="0" smtClean="0">
                <a:solidFill>
                  <a:srgbClr val="000000"/>
                </a:solidFill>
                <a:latin typeface="Calibri" panose="020F0502020204030204" pitchFamily="34" charset="0"/>
                <a:ea typeface="Times New Roman" panose="02020603050405020304" pitchFamily="18" charset="0"/>
              </a:rPr>
              <a:t>familiales »</a:t>
            </a:r>
            <a:endParaRPr lang="fr-FR" sz="2800" b="1"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74637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25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25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6512" y="1916832"/>
            <a:ext cx="9144000" cy="1656184"/>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Tensions particulières pour les jeunes et les personnes seules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3" name="Rectangle 3"/>
          <p:cNvSpPr txBox="1">
            <a:spLocks noChangeArrowheads="1"/>
          </p:cNvSpPr>
          <p:nvPr/>
        </p:nvSpPr>
        <p:spPr bwMode="auto">
          <a:xfrm>
            <a:off x="179004" y="4149080"/>
            <a:ext cx="8712968" cy="165417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2400" dirty="0" smtClean="0">
                <a:latin typeface="Calibri" pitchFamily="34" charset="0"/>
              </a:rPr>
              <a:t>     </a:t>
            </a:r>
            <a:r>
              <a:rPr lang="fr-FR" sz="2400" b="1" dirty="0" smtClean="0">
                <a:latin typeface="Calibri" pitchFamily="34" charset="0"/>
              </a:rPr>
              <a:t>En résumé</a:t>
            </a:r>
          </a:p>
          <a:p>
            <a:pPr marL="342900" indent="-342900" algn="just">
              <a:lnSpc>
                <a:spcPct val="90000"/>
              </a:lnSpc>
              <a:spcBef>
                <a:spcPct val="20000"/>
              </a:spcBef>
              <a:buClr>
                <a:srgbClr val="F0A22E"/>
              </a:buClr>
              <a:buSzPct val="70000"/>
            </a:pPr>
            <a:r>
              <a:rPr lang="fr-FR" sz="2400" dirty="0">
                <a:latin typeface="Calibri" pitchFamily="34" charset="0"/>
              </a:rPr>
              <a:t> </a:t>
            </a:r>
            <a:r>
              <a:rPr lang="fr-FR" sz="2400" dirty="0" smtClean="0">
                <a:latin typeface="Calibri" pitchFamily="34" charset="0"/>
              </a:rPr>
              <a:t>    Les jeunes et les personnes seules sont parfois les «mal-traités » de nos Eglises. Les tensions auxquelles ils sont confrontées dans la société contemporaines sont immenses et pas toujours perçues à leur juste mesure. C’est une bénédiction qu’ils aient leur place dans cette convention</a:t>
            </a:r>
            <a:endParaRPr lang="fr-FR" sz="2400" dirty="0">
              <a:latin typeface="Calibri" pitchFamily="34" charset="0"/>
            </a:endParaRPr>
          </a:p>
        </p:txBody>
      </p:sp>
      <p:sp>
        <p:nvSpPr>
          <p:cNvPr id="4" name="Rectangle 2"/>
          <p:cNvSpPr txBox="1">
            <a:spLocks noChangeArrowheads="1"/>
          </p:cNvSpPr>
          <p:nvPr/>
        </p:nvSpPr>
        <p:spPr bwMode="auto">
          <a:xfrm>
            <a:off x="144016" y="44624"/>
            <a:ext cx="889248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Deuxième partie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Tree>
    <p:extLst>
      <p:ext uri="{BB962C8B-B14F-4D97-AF65-F5344CB8AC3E}">
        <p14:creationId xmlns:p14="http://schemas.microsoft.com/office/powerpoint/2010/main" val="12368946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36512" y="2564904"/>
            <a:ext cx="9144000" cy="1656184"/>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Les personnes seules</a:t>
            </a:r>
            <a:endParaRPr lang="fr-FR" sz="3800" b="1" i="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Tree>
    <p:extLst>
      <p:ext uri="{BB962C8B-B14F-4D97-AF65-F5344CB8AC3E}">
        <p14:creationId xmlns:p14="http://schemas.microsoft.com/office/powerpoint/2010/main" val="408081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107504" y="44624"/>
            <a:ext cx="889248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Une fois n’est pas coutume : commençons par la conclusion</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6" name="Rectangle 3"/>
          <p:cNvSpPr txBox="1">
            <a:spLocks noChangeArrowheads="1"/>
          </p:cNvSpPr>
          <p:nvPr/>
        </p:nvSpPr>
        <p:spPr bwMode="auto">
          <a:xfrm>
            <a:off x="251520" y="1342777"/>
            <a:ext cx="8712968" cy="1654175"/>
          </a:xfrm>
          <a:prstGeom prst="rect">
            <a:avLst/>
          </a:prstGeom>
          <a:noFill/>
          <a:ln w="9525">
            <a:noFill/>
            <a:miter lim="800000"/>
            <a:headEnd/>
            <a:tailEnd/>
          </a:ln>
        </p:spPr>
        <p:txBody>
          <a:bodyPr/>
          <a:lstStyle/>
          <a:p>
            <a:pPr marL="342900" indent="-342900">
              <a:lnSpc>
                <a:spcPct val="90000"/>
              </a:lnSpc>
              <a:spcBef>
                <a:spcPct val="20000"/>
              </a:spcBef>
              <a:buClr>
                <a:srgbClr val="F0A22E"/>
              </a:buClr>
              <a:buSzPct val="70000"/>
            </a:pPr>
            <a:r>
              <a:rPr lang="fr-FR" sz="2200" i="1" dirty="0" smtClean="0">
                <a:latin typeface="Calibri" pitchFamily="34" charset="0"/>
              </a:rPr>
              <a:t>     « </a:t>
            </a:r>
            <a:r>
              <a:rPr lang="fr-FR" sz="2200" i="1" dirty="0" smtClean="0">
                <a:solidFill>
                  <a:schemeClr val="tx1">
                    <a:lumMod val="95000"/>
                    <a:lumOff val="5000"/>
                  </a:schemeClr>
                </a:solidFill>
                <a:latin typeface="Calibri" pitchFamily="34" charset="0"/>
              </a:rPr>
              <a:t>Le</a:t>
            </a:r>
            <a:r>
              <a:rPr lang="fr-FR" sz="2200" i="1" dirty="0" smtClean="0">
                <a:latin typeface="Calibri" pitchFamily="34" charset="0"/>
              </a:rPr>
              <a:t> </a:t>
            </a:r>
            <a:r>
              <a:rPr lang="fr-FR" sz="2200" i="1" dirty="0">
                <a:latin typeface="Calibri" pitchFamily="34" charset="0"/>
              </a:rPr>
              <a:t>célibat n’est pas obligatoire, le mariage n’est pas obligatoire. Le célibat n’est pas une défaite, le mariage n’est pas une victoire</a:t>
            </a:r>
            <a:r>
              <a:rPr lang="fr-FR" sz="2200" i="1" dirty="0" smtClean="0">
                <a:latin typeface="Calibri" pitchFamily="34" charset="0"/>
              </a:rPr>
              <a:t>. </a:t>
            </a:r>
          </a:p>
          <a:p>
            <a:pPr marL="342900" indent="-342900">
              <a:lnSpc>
                <a:spcPct val="90000"/>
              </a:lnSpc>
              <a:spcBef>
                <a:spcPct val="20000"/>
              </a:spcBef>
              <a:buClr>
                <a:srgbClr val="F0A22E"/>
              </a:buClr>
              <a:buSzPct val="70000"/>
            </a:pPr>
            <a:endParaRPr lang="fr-FR" sz="2200" i="1" dirty="0" smtClean="0">
              <a:latin typeface="Calibri" pitchFamily="34" charset="0"/>
            </a:endParaRPr>
          </a:p>
          <a:p>
            <a:pPr marL="342900" indent="-342900">
              <a:lnSpc>
                <a:spcPct val="90000"/>
              </a:lnSpc>
              <a:spcBef>
                <a:spcPct val="20000"/>
              </a:spcBef>
              <a:buClr>
                <a:srgbClr val="F0A22E"/>
              </a:buClr>
              <a:buSzPct val="70000"/>
            </a:pPr>
            <a:r>
              <a:rPr lang="fr-FR" sz="2200" i="1" dirty="0" smtClean="0">
                <a:latin typeface="Calibri" pitchFamily="34" charset="0"/>
              </a:rPr>
              <a:t>     L’un </a:t>
            </a:r>
            <a:r>
              <a:rPr lang="fr-FR" sz="2200" i="1" dirty="0">
                <a:latin typeface="Calibri" pitchFamily="34" charset="0"/>
              </a:rPr>
              <a:t>et l’autre sont une façon d’aimer, de regarder, de rencontrer qui est totalement humaine ; Jésus ne parle pas de l’un sans l’autre (Matthieu 19). </a:t>
            </a:r>
            <a:r>
              <a:rPr lang="fr-FR" sz="2200" i="1" dirty="0" smtClean="0">
                <a:latin typeface="Calibri" pitchFamily="34" charset="0"/>
              </a:rPr>
              <a:t>L’apôtre Paul ne parle pas de l’un sans parler de l’autre. Dans </a:t>
            </a:r>
            <a:r>
              <a:rPr lang="fr-FR" sz="2200" i="1" dirty="0">
                <a:latin typeface="Calibri" pitchFamily="34" charset="0"/>
              </a:rPr>
              <a:t>l’un comme dans l’autre cas, on est - on devrait être - dans une situation de relation, de communion. </a:t>
            </a:r>
            <a:endParaRPr lang="fr-FR" sz="2200" i="1" dirty="0" smtClean="0">
              <a:latin typeface="Calibri" pitchFamily="34" charset="0"/>
            </a:endParaRPr>
          </a:p>
          <a:p>
            <a:pPr marL="342900" indent="-342900">
              <a:lnSpc>
                <a:spcPct val="90000"/>
              </a:lnSpc>
              <a:spcBef>
                <a:spcPct val="20000"/>
              </a:spcBef>
              <a:buClr>
                <a:srgbClr val="F0A22E"/>
              </a:buClr>
              <a:buSzPct val="70000"/>
            </a:pPr>
            <a:endParaRPr lang="fr-FR" sz="2200" i="1" dirty="0" smtClean="0">
              <a:latin typeface="Calibri" pitchFamily="34" charset="0"/>
            </a:endParaRPr>
          </a:p>
          <a:p>
            <a:pPr marL="342900" indent="-342900">
              <a:lnSpc>
                <a:spcPct val="90000"/>
              </a:lnSpc>
              <a:spcBef>
                <a:spcPct val="20000"/>
              </a:spcBef>
              <a:buClr>
                <a:srgbClr val="F0A22E"/>
              </a:buClr>
              <a:buSzPct val="70000"/>
            </a:pPr>
            <a:r>
              <a:rPr lang="fr-FR" sz="2200" i="1" dirty="0">
                <a:latin typeface="Calibri" pitchFamily="34" charset="0"/>
              </a:rPr>
              <a:t> </a:t>
            </a:r>
            <a:r>
              <a:rPr lang="fr-FR" sz="2200" i="1" dirty="0" smtClean="0">
                <a:latin typeface="Calibri" pitchFamily="34" charset="0"/>
              </a:rPr>
              <a:t>    Le </a:t>
            </a:r>
            <a:r>
              <a:rPr lang="fr-FR" sz="2200" i="1" dirty="0">
                <a:latin typeface="Calibri" pitchFamily="34" charset="0"/>
              </a:rPr>
              <a:t>célibat est, pour certains, une situation de fait et ce sera un long chemin de liberté que de passer de la constatation plus ou moins douloureuse, à l’accueil. </a:t>
            </a:r>
            <a:endParaRPr lang="fr-FR" sz="2200" i="1" dirty="0" smtClean="0">
              <a:latin typeface="Calibri" pitchFamily="34" charset="0"/>
            </a:endParaRPr>
          </a:p>
          <a:p>
            <a:pPr marL="342900" indent="-342900">
              <a:lnSpc>
                <a:spcPct val="90000"/>
              </a:lnSpc>
              <a:spcBef>
                <a:spcPct val="20000"/>
              </a:spcBef>
              <a:buClr>
                <a:srgbClr val="F0A22E"/>
              </a:buClr>
              <a:buSzPct val="70000"/>
            </a:pPr>
            <a:r>
              <a:rPr lang="fr-FR" sz="2200" i="1" dirty="0">
                <a:latin typeface="Calibri" pitchFamily="34" charset="0"/>
              </a:rPr>
              <a:t> </a:t>
            </a:r>
            <a:r>
              <a:rPr lang="fr-FR" sz="2200" i="1" dirty="0" smtClean="0">
                <a:latin typeface="Calibri" pitchFamily="34" charset="0"/>
              </a:rPr>
              <a:t>    </a:t>
            </a:r>
          </a:p>
          <a:p>
            <a:pPr marL="342900" indent="-342900">
              <a:lnSpc>
                <a:spcPct val="90000"/>
              </a:lnSpc>
              <a:spcBef>
                <a:spcPct val="20000"/>
              </a:spcBef>
              <a:buClr>
                <a:srgbClr val="F0A22E"/>
              </a:buClr>
              <a:buSzPct val="70000"/>
            </a:pPr>
            <a:r>
              <a:rPr lang="fr-FR" sz="2200" i="1" dirty="0">
                <a:latin typeface="Calibri" pitchFamily="34" charset="0"/>
              </a:rPr>
              <a:t> </a:t>
            </a:r>
            <a:r>
              <a:rPr lang="fr-FR" sz="2200" i="1" dirty="0" smtClean="0">
                <a:latin typeface="Calibri" pitchFamily="34" charset="0"/>
              </a:rPr>
              <a:t>    Pour </a:t>
            </a:r>
            <a:r>
              <a:rPr lang="fr-FR" sz="2200" i="1" dirty="0">
                <a:latin typeface="Calibri" pitchFamily="34" charset="0"/>
              </a:rPr>
              <a:t>d’autres, le célibat est choisi à cause d’un autre amour que l’on veut privilégier et ce sera un long chemin de liberté que de passer de l’enthousiasme à l’incarnation plus ou moins </a:t>
            </a:r>
            <a:r>
              <a:rPr lang="fr-FR" sz="2200" i="1" dirty="0" smtClean="0">
                <a:latin typeface="Calibri" pitchFamily="34" charset="0"/>
              </a:rPr>
              <a:t>douloureuse ».</a:t>
            </a:r>
            <a:endParaRPr lang="fr-FR" sz="2200" i="1" dirty="0">
              <a:latin typeface="Calibri" pitchFamily="34" charset="0"/>
            </a:endParaRPr>
          </a:p>
        </p:txBody>
      </p:sp>
    </p:spTree>
    <p:extLst>
      <p:ext uri="{BB962C8B-B14F-4D97-AF65-F5344CB8AC3E}">
        <p14:creationId xmlns:p14="http://schemas.microsoft.com/office/powerpoint/2010/main" val="7366898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3000"/>
                                        <p:tgtEl>
                                          <p:spTgt spid="6"/>
                                        </p:tgtEl>
                                      </p:cBhvr>
                                    </p:animEffect>
                                    <p:anim calcmode="lin" valueType="num">
                                      <p:cBhvr>
                                        <p:cTn id="13" dur="3000" fill="hold"/>
                                        <p:tgtEl>
                                          <p:spTgt spid="6"/>
                                        </p:tgtEl>
                                        <p:attrNameLst>
                                          <p:attrName>ppt_x</p:attrName>
                                        </p:attrNameLst>
                                      </p:cBhvr>
                                      <p:tavLst>
                                        <p:tav tm="0">
                                          <p:val>
                                            <p:strVal val="#ppt_x"/>
                                          </p:val>
                                        </p:tav>
                                        <p:tav tm="100000">
                                          <p:val>
                                            <p:strVal val="#ppt_x"/>
                                          </p:val>
                                        </p:tav>
                                      </p:tavLst>
                                    </p:anim>
                                    <p:anim calcmode="lin" valueType="num">
                                      <p:cBhvr>
                                        <p:cTn id="14" dur="3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Texte de rupture dans l’Ancien Testament</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5" name="Rectangle 3"/>
          <p:cNvSpPr txBox="1">
            <a:spLocks noChangeArrowheads="1"/>
          </p:cNvSpPr>
          <p:nvPr/>
        </p:nvSpPr>
        <p:spPr>
          <a:xfrm>
            <a:off x="0" y="2492896"/>
            <a:ext cx="9109075" cy="2232248"/>
          </a:xfrm>
          <a:prstGeom prst="rect">
            <a:avLst/>
          </a:prstGeom>
        </p:spPr>
        <p:txBody>
          <a:bodyPr>
            <a:noAutofit/>
          </a:bodyPr>
          <a:lstStyle/>
          <a:p>
            <a:pPr algn="ctr">
              <a:lnSpc>
                <a:spcPct val="80000"/>
              </a:lnSpc>
              <a:spcBef>
                <a:spcPct val="20000"/>
              </a:spcBef>
            </a:pPr>
            <a:r>
              <a:rPr lang="fr-FR" sz="2800" i="1" dirty="0" smtClean="0"/>
              <a:t>« Que l’eunuque ne dise pas : je ne suis qu’un arbre sec ! Car ainsi parle l’Eternel aux eunuques qui garderont mes sabbats, qui choisiront ce qui m’est agréable et qui demeureront fermes dans mon alliance, je leur donnerai dans ma maison et dans mes murs un monument et un renom préférables à des fils et à des filles ; je leur donnerai un nom éternel qui ne sera jamais retranché »</a:t>
            </a:r>
            <a:br>
              <a:rPr lang="fr-FR" sz="2800" i="1" dirty="0" smtClean="0"/>
            </a:br>
            <a:r>
              <a:rPr lang="fr-FR" sz="2800" i="1" dirty="0" smtClean="0"/>
              <a:t>Esaïe 56, 3 - 5</a:t>
            </a:r>
          </a:p>
          <a:p>
            <a:pPr marL="342900" indent="-342900" algn="just">
              <a:lnSpc>
                <a:spcPct val="80000"/>
              </a:lnSpc>
              <a:spcBef>
                <a:spcPct val="20000"/>
              </a:spcBef>
              <a:buFont typeface="Arial" panose="020B0604020202020204" pitchFamily="34" charset="0"/>
              <a:buChar char="•"/>
            </a:pPr>
            <a:endParaRPr lang="fr-FR" sz="2800" dirty="0" smtClean="0"/>
          </a:p>
        </p:txBody>
      </p:sp>
    </p:spTree>
    <p:extLst>
      <p:ext uri="{BB962C8B-B14F-4D97-AF65-F5344CB8AC3E}">
        <p14:creationId xmlns:p14="http://schemas.microsoft.com/office/powerpoint/2010/main" val="307282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3000"/>
                                        <p:tgtEl>
                                          <p:spTgt spid="5">
                                            <p:txEl>
                                              <p:pRg st="0" end="0"/>
                                            </p:txEl>
                                          </p:spTgt>
                                        </p:tgtEl>
                                      </p:cBhvr>
                                    </p:animEffect>
                                    <p:anim calcmode="lin" valueType="num">
                                      <p:cBhvr>
                                        <p:cTn id="13" dur="3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Précautions indispensables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a:xfrm>
            <a:off x="107504" y="1648544"/>
            <a:ext cx="8929688" cy="4876800"/>
          </a:xfrm>
          <a:prstGeom prst="rect">
            <a:avLst/>
          </a:prstGeom>
        </p:spPr>
        <p:txBody>
          <a:bodyPr>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lnSpc>
                <a:spcPct val="80000"/>
              </a:lnSpc>
              <a:buFont typeface="Wingdings" panose="05000000000000000000" pitchFamily="2" charset="2"/>
              <a:buChar char="Ø"/>
            </a:pPr>
            <a:r>
              <a:rPr lang="fr-FR" sz="2400" dirty="0" smtClean="0"/>
              <a:t>Les eunuques dont parle la Bible ne sont pas les célibataires d’aujourd’hui !</a:t>
            </a:r>
            <a:br>
              <a:rPr lang="fr-FR" sz="2400" dirty="0" smtClean="0"/>
            </a:br>
            <a:endParaRPr lang="fr-FR" sz="2400" b="1" dirty="0" smtClean="0"/>
          </a:p>
          <a:p>
            <a:pPr>
              <a:lnSpc>
                <a:spcPct val="80000"/>
              </a:lnSpc>
              <a:buFont typeface="Wingdings" panose="05000000000000000000" pitchFamily="2" charset="2"/>
              <a:buChar char="Ø"/>
            </a:pPr>
            <a:r>
              <a:rPr lang="fr-FR" sz="2400" dirty="0" smtClean="0"/>
              <a:t>Ne nous trompons pas de combat : la </a:t>
            </a:r>
            <a:r>
              <a:rPr lang="fr-FR" sz="2400" i="1" dirty="0" smtClean="0"/>
              <a:t>solitude</a:t>
            </a:r>
            <a:r>
              <a:rPr lang="fr-FR" sz="2400" dirty="0" smtClean="0"/>
              <a:t> n’est pas le problème, c’est la tentation de </a:t>
            </a:r>
            <a:r>
              <a:rPr lang="fr-FR" sz="2400" i="1" dirty="0" smtClean="0"/>
              <a:t>s’isoler et de se recroqueviller sur soi qu’il faut combattre</a:t>
            </a:r>
            <a:r>
              <a:rPr lang="fr-FR" sz="2400" dirty="0" smtClean="0"/>
              <a:t>  </a:t>
            </a:r>
            <a:br>
              <a:rPr lang="fr-FR" sz="2400" dirty="0" smtClean="0"/>
            </a:br>
            <a:endParaRPr lang="fr-FR" sz="2400" b="1" dirty="0" smtClean="0"/>
          </a:p>
          <a:p>
            <a:pPr>
              <a:lnSpc>
                <a:spcPct val="80000"/>
              </a:lnSpc>
              <a:buFont typeface="Wingdings" panose="05000000000000000000" pitchFamily="2" charset="2"/>
              <a:buChar char="Ø"/>
            </a:pPr>
            <a:r>
              <a:rPr lang="fr-FR" sz="2400" i="1" dirty="0" smtClean="0"/>
              <a:t>« Il n’est pas bon que l’homme soit seul »</a:t>
            </a:r>
            <a:r>
              <a:rPr lang="fr-FR" sz="2400" dirty="0" smtClean="0"/>
              <a:t> concerne TOUT LE MONDE, que l’on soit célibataire ou marié ! Ne limitons pas cette parole aux seuls mariés</a:t>
            </a:r>
            <a:br>
              <a:rPr lang="fr-FR" sz="2400" dirty="0" smtClean="0"/>
            </a:br>
            <a:endParaRPr lang="fr-FR" sz="2400" dirty="0" smtClean="0"/>
          </a:p>
          <a:p>
            <a:pPr>
              <a:lnSpc>
                <a:spcPct val="80000"/>
              </a:lnSpc>
              <a:buFont typeface="Wingdings" panose="05000000000000000000" pitchFamily="2" charset="2"/>
              <a:buChar char="Ø"/>
            </a:pPr>
            <a:r>
              <a:rPr lang="fr-FR" sz="2400" dirty="0" smtClean="0"/>
              <a:t>Oui, le mariage est une ordonnance </a:t>
            </a:r>
            <a:r>
              <a:rPr lang="fr-FR" sz="2400" i="1" dirty="0" err="1" smtClean="0"/>
              <a:t>créationnelle</a:t>
            </a:r>
            <a:r>
              <a:rPr lang="fr-FR" sz="2400" dirty="0" smtClean="0"/>
              <a:t>. Oui le célibat peut être notre « lot », choisi ou forcé. Notre célibat nous confronte à la recherche du sens. Mais la question du célibat n’est pas simple à traiter</a:t>
            </a:r>
          </a:p>
        </p:txBody>
      </p:sp>
    </p:spTree>
    <p:extLst>
      <p:ext uri="{BB962C8B-B14F-4D97-AF65-F5344CB8AC3E}">
        <p14:creationId xmlns:p14="http://schemas.microsoft.com/office/powerpoint/2010/main" val="202079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3000"/>
                                        <p:tgtEl>
                                          <p:spTgt spid="4">
                                            <p:txEl>
                                              <p:pRg st="1" end="1"/>
                                            </p:txEl>
                                          </p:spTgt>
                                        </p:tgtEl>
                                      </p:cBhvr>
                                    </p:animEffect>
                                    <p:anim calcmode="lin" valueType="num">
                                      <p:cBhvr>
                                        <p:cTn id="20" dur="3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fade">
                                      <p:cBhvr>
                                        <p:cTn id="26" dur="3000"/>
                                        <p:tgtEl>
                                          <p:spTgt spid="4">
                                            <p:txEl>
                                              <p:pRg st="2" end="2"/>
                                            </p:txEl>
                                          </p:spTgt>
                                        </p:tgtEl>
                                      </p:cBhvr>
                                    </p:animEffect>
                                    <p:anim calcmode="lin" valueType="num">
                                      <p:cBhvr>
                                        <p:cTn id="27" dur="3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animEffect transition="in" filter="fade">
                                      <p:cBhvr>
                                        <p:cTn id="33" dur="3000"/>
                                        <p:tgtEl>
                                          <p:spTgt spid="4">
                                            <p:txEl>
                                              <p:pRg st="3" end="3"/>
                                            </p:txEl>
                                          </p:spTgt>
                                        </p:tgtEl>
                                      </p:cBhvr>
                                    </p:animEffect>
                                    <p:anim calcmode="lin" valueType="num">
                                      <p:cBhvr>
                                        <p:cTn id="34" dur="3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La bonne parole du Maître Jésus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3140968"/>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Matthieu 19, 1 – 15 : « Que celui qui peut comprendre comprenne ! »</a:t>
            </a:r>
            <a:endParaRPr lang="fr-FR" sz="3600" dirty="0">
              <a:solidFill>
                <a:srgbClr val="4E3B30"/>
              </a:solidFill>
            </a:endParaRPr>
          </a:p>
        </p:txBody>
      </p:sp>
    </p:spTree>
    <p:extLst>
      <p:ext uri="{BB962C8B-B14F-4D97-AF65-F5344CB8AC3E}">
        <p14:creationId xmlns:p14="http://schemas.microsoft.com/office/powerpoint/2010/main" val="1715488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Constat</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a:t>
            </a:r>
            <a:r>
              <a:rPr lang="fr-FR" sz="3600" dirty="0"/>
              <a:t>I</a:t>
            </a:r>
            <a:r>
              <a:rPr lang="fr-FR" sz="3600" dirty="0" smtClean="0"/>
              <a:t>l y a beaucoup de personnes seules dans nos églises</a:t>
            </a:r>
            <a:endParaRPr lang="fr-FR" sz="3600" dirty="0">
              <a:solidFill>
                <a:srgbClr val="4E3B30"/>
              </a:solidFill>
            </a:endParaRPr>
          </a:p>
        </p:txBody>
      </p:sp>
    </p:spTree>
    <p:extLst>
      <p:ext uri="{BB962C8B-B14F-4D97-AF65-F5344CB8AC3E}">
        <p14:creationId xmlns:p14="http://schemas.microsoft.com/office/powerpoint/2010/main" val="322822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Quand on dit « personne seule », à quoi pense-t-on ?</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7" name="Espace réservé du contenu 2"/>
          <p:cNvSpPr txBox="1">
            <a:spLocks/>
          </p:cNvSpPr>
          <p:nvPr/>
        </p:nvSpPr>
        <p:spPr>
          <a:xfrm>
            <a:off x="251520" y="1999381"/>
            <a:ext cx="8640960" cy="4525963"/>
          </a:xfrm>
          <a:prstGeom prst="rect">
            <a:avLst/>
          </a:prstGeom>
        </p:spPr>
        <p:txBody>
          <a:bodyPr>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a:buFont typeface="Wingdings" panose="05000000000000000000" pitchFamily="2" charset="2"/>
              <a:buChar char="Ø"/>
            </a:pPr>
            <a:r>
              <a:rPr lang="fr-FR" sz="2400" dirty="0" smtClean="0"/>
              <a:t>Dans les mentalités une image négative des personnes seules continue de dominer </a:t>
            </a:r>
            <a:br>
              <a:rPr lang="fr-FR" sz="2400" dirty="0" smtClean="0"/>
            </a:br>
            <a:endParaRPr lang="fr-FR" sz="2400" dirty="0" smtClean="0"/>
          </a:p>
          <a:p>
            <a:pPr>
              <a:buFont typeface="Wingdings" panose="05000000000000000000" pitchFamily="2" charset="2"/>
              <a:buChar char="Ø"/>
            </a:pPr>
            <a:r>
              <a:rPr lang="fr-FR" sz="2400" dirty="0" smtClean="0"/>
              <a:t>Ils sont perçus comme ayant, d'une manière ou d'une autre, échoué dans leur vie privée personnelle</a:t>
            </a:r>
            <a:br>
              <a:rPr lang="fr-FR" sz="2400" dirty="0" smtClean="0"/>
            </a:br>
            <a:endParaRPr lang="fr-FR" sz="2400" dirty="0" smtClean="0"/>
          </a:p>
          <a:p>
            <a:pPr>
              <a:buFont typeface="Wingdings" panose="05000000000000000000" pitchFamily="2" charset="2"/>
              <a:buChar char="Ø"/>
            </a:pPr>
            <a:r>
              <a:rPr lang="fr-FR" sz="2400" dirty="0" smtClean="0"/>
              <a:t>Ils sont incomplets. Image du vieux garçon ou de la vieille fille</a:t>
            </a:r>
            <a:br>
              <a:rPr lang="fr-FR" sz="2400" dirty="0" smtClean="0"/>
            </a:br>
            <a:endParaRPr lang="fr-FR" sz="2400" dirty="0" smtClean="0"/>
          </a:p>
          <a:p>
            <a:pPr>
              <a:buFont typeface="Wingdings" panose="05000000000000000000" pitchFamily="2" charset="2"/>
              <a:buChar char="Ø"/>
            </a:pPr>
            <a:r>
              <a:rPr lang="fr-FR" sz="2400" dirty="0" smtClean="0"/>
              <a:t> On pense à la solitude et à l’isolement</a:t>
            </a:r>
            <a:endParaRPr lang="fr-FR" sz="2400" dirty="0"/>
          </a:p>
        </p:txBody>
      </p:sp>
    </p:spTree>
    <p:extLst>
      <p:ext uri="{BB962C8B-B14F-4D97-AF65-F5344CB8AC3E}">
        <p14:creationId xmlns:p14="http://schemas.microsoft.com/office/powerpoint/2010/main" val="261925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3000"/>
                                        <p:tgtEl>
                                          <p:spTgt spid="7"/>
                                        </p:tgtEl>
                                      </p:cBhvr>
                                    </p:animEffect>
                                    <p:anim calcmode="lin" valueType="num">
                                      <p:cBhvr>
                                        <p:cTn id="13" dur="3000" fill="hold"/>
                                        <p:tgtEl>
                                          <p:spTgt spid="7"/>
                                        </p:tgtEl>
                                        <p:attrNameLst>
                                          <p:attrName>ppt_x</p:attrName>
                                        </p:attrNameLst>
                                      </p:cBhvr>
                                      <p:tavLst>
                                        <p:tav tm="0">
                                          <p:val>
                                            <p:strVal val="#ppt_x"/>
                                          </p:val>
                                        </p:tav>
                                        <p:tav tm="100000">
                                          <p:val>
                                            <p:strVal val="#ppt_x"/>
                                          </p:val>
                                        </p:tav>
                                      </p:tavLst>
                                    </p:anim>
                                    <p:anim calcmode="lin" valueType="num">
                                      <p:cBhvr>
                                        <p:cTn id="14" dur="3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Le quotidien du célibataire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 Etre seul est un échec ! »</a:t>
            </a:r>
            <a:endParaRPr lang="fr-FR" sz="3600" dirty="0">
              <a:solidFill>
                <a:srgbClr val="4E3B30"/>
              </a:solidFill>
            </a:endParaRPr>
          </a:p>
        </p:txBody>
      </p:sp>
    </p:spTree>
    <p:extLst>
      <p:ext uri="{BB962C8B-B14F-4D97-AF65-F5344CB8AC3E}">
        <p14:creationId xmlns:p14="http://schemas.microsoft.com/office/powerpoint/2010/main" val="883054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Angoisse, casse-tête et tristesse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5496"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Le regard sur soi et le regard des autres sur soi</a:t>
            </a:r>
            <a:endParaRPr lang="fr-FR" sz="3600" dirty="0">
              <a:solidFill>
                <a:srgbClr val="4E3B30"/>
              </a:solidFill>
            </a:endParaRPr>
          </a:p>
        </p:txBody>
      </p:sp>
    </p:spTree>
    <p:extLst>
      <p:ext uri="{BB962C8B-B14F-4D97-AF65-F5344CB8AC3E}">
        <p14:creationId xmlns:p14="http://schemas.microsoft.com/office/powerpoint/2010/main" val="279459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Seul à table…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6512"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Pour se « nourrir »</a:t>
            </a:r>
            <a:endParaRPr lang="fr-FR" sz="3600" dirty="0">
              <a:solidFill>
                <a:srgbClr val="4E3B30"/>
              </a:solidFill>
            </a:endParaRPr>
          </a:p>
        </p:txBody>
      </p:sp>
    </p:spTree>
    <p:extLst>
      <p:ext uri="{BB962C8B-B14F-4D97-AF65-F5344CB8AC3E}">
        <p14:creationId xmlns:p14="http://schemas.microsoft.com/office/powerpoint/2010/main" val="154189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Des souffrances bien réelles…</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36512" y="3359001"/>
            <a:ext cx="9144000"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Parfois..</a:t>
            </a:r>
            <a:endParaRPr lang="fr-FR" sz="3600" dirty="0">
              <a:solidFill>
                <a:srgbClr val="4E3B30"/>
              </a:solidFill>
            </a:endParaRPr>
          </a:p>
        </p:txBody>
      </p:sp>
    </p:spTree>
    <p:extLst>
      <p:ext uri="{BB962C8B-B14F-4D97-AF65-F5344CB8AC3E}">
        <p14:creationId xmlns:p14="http://schemas.microsoft.com/office/powerpoint/2010/main" val="69324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Le désir de Dieu</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68239" y="3068960"/>
            <a:ext cx="8752233"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Sortir de l’isolement et ne pas se regarder comme un arbre sec</a:t>
            </a:r>
            <a:endParaRPr lang="fr-FR" sz="3600" dirty="0">
              <a:solidFill>
                <a:srgbClr val="4E3B30"/>
              </a:solidFill>
            </a:endParaRPr>
          </a:p>
        </p:txBody>
      </p:sp>
    </p:spTree>
    <p:extLst>
      <p:ext uri="{BB962C8B-B14F-4D97-AF65-F5344CB8AC3E}">
        <p14:creationId xmlns:p14="http://schemas.microsoft.com/office/powerpoint/2010/main" val="3370270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Sortir de l’impasse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4" name="Rectangle 3"/>
          <p:cNvSpPr txBox="1">
            <a:spLocks noChangeArrowheads="1"/>
          </p:cNvSpPr>
          <p:nvPr/>
        </p:nvSpPr>
        <p:spPr bwMode="auto">
          <a:xfrm>
            <a:off x="68239" y="3068960"/>
            <a:ext cx="8752233" cy="790079"/>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3600" dirty="0" smtClean="0">
                <a:solidFill>
                  <a:srgbClr val="4E3B30"/>
                </a:solidFill>
              </a:rPr>
              <a:t>   Que dit Jésus ?</a:t>
            </a:r>
            <a:endParaRPr lang="fr-FR" sz="3600" dirty="0">
              <a:solidFill>
                <a:srgbClr val="4E3B30"/>
              </a:solidFill>
            </a:endParaRPr>
          </a:p>
        </p:txBody>
      </p:sp>
    </p:spTree>
    <p:extLst>
      <p:ext uri="{BB962C8B-B14F-4D97-AF65-F5344CB8AC3E}">
        <p14:creationId xmlns:p14="http://schemas.microsoft.com/office/powerpoint/2010/main" val="12499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3000"/>
                                        <p:tgtEl>
                                          <p:spTgt spid="4">
                                            <p:txEl>
                                              <p:pRg st="0" end="0"/>
                                            </p:txEl>
                                          </p:spTgt>
                                        </p:tgtEl>
                                      </p:cBhvr>
                                    </p:animEffect>
                                    <p:anim calcmode="lin" valueType="num">
                                      <p:cBhvr>
                                        <p:cTn id="13" dur="3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755576" y="-26988"/>
            <a:ext cx="7777162" cy="1143001"/>
          </a:xfrm>
        </p:spPr>
        <p:txBody>
          <a:bodyPr>
            <a:noAutofit/>
          </a:bodyPr>
          <a:lstStyle/>
          <a:p>
            <a:pPr eaLnBrk="1" hangingPunct="1"/>
            <a:r>
              <a:rPr lang="fr-FR" sz="4000" b="1" i="1" dirty="0" smtClean="0">
                <a:solidFill>
                  <a:schemeClr val="accent2"/>
                </a:solidFill>
              </a:rPr>
              <a:t>« Que celui qui peut comprendre  comprenne ! »</a:t>
            </a:r>
            <a:r>
              <a:rPr lang="fr-FR" sz="4000" b="1" dirty="0" smtClean="0">
                <a:solidFill>
                  <a:schemeClr val="accent2"/>
                </a:solidFill>
              </a:rPr>
              <a:t> Matthieu 19</a:t>
            </a:r>
          </a:p>
        </p:txBody>
      </p:sp>
      <p:sp>
        <p:nvSpPr>
          <p:cNvPr id="754691" name="Rectangle 3"/>
          <p:cNvSpPr>
            <a:spLocks noGrp="1" noChangeArrowheads="1"/>
          </p:cNvSpPr>
          <p:nvPr>
            <p:ph sz="half" idx="1"/>
          </p:nvPr>
        </p:nvSpPr>
        <p:spPr>
          <a:xfrm>
            <a:off x="263525" y="1270000"/>
            <a:ext cx="8629650" cy="2879725"/>
          </a:xfrm>
        </p:spPr>
        <p:txBody>
          <a:bodyPr>
            <a:noAutofit/>
          </a:bodyPr>
          <a:lstStyle/>
          <a:p>
            <a:pPr eaLnBrk="1" hangingPunct="1">
              <a:lnSpc>
                <a:spcPct val="80000"/>
              </a:lnSpc>
              <a:buFont typeface="Wingdings" panose="05000000000000000000" pitchFamily="2" charset="2"/>
              <a:buChar char="Ø"/>
            </a:pPr>
            <a:r>
              <a:rPr lang="fr-FR" sz="2400" dirty="0" smtClean="0"/>
              <a:t>De quoi parle Jésus avant ? Du mariage et du divorce. En Palestine, à son époque, le mariage était considéré comme une devoir religieux, sauf exception</a:t>
            </a:r>
            <a:br>
              <a:rPr lang="fr-FR" sz="2400" dirty="0" smtClean="0"/>
            </a:br>
            <a:endParaRPr lang="fr-FR" sz="2400" dirty="0" smtClean="0"/>
          </a:p>
          <a:p>
            <a:pPr eaLnBrk="1" hangingPunct="1">
              <a:lnSpc>
                <a:spcPct val="80000"/>
              </a:lnSpc>
              <a:buFont typeface="Wingdings" panose="05000000000000000000" pitchFamily="2" charset="2"/>
              <a:buChar char="Ø"/>
            </a:pPr>
            <a:r>
              <a:rPr lang="fr-FR" sz="2400" dirty="0" smtClean="0"/>
              <a:t>Sur le mariage – institution qu’il fait remonter à la Genèse – et sur sa dissolution, Jésus proclame une loi plus sévère que celle de Moïse : l’indissolubilité du mariage</a:t>
            </a:r>
            <a:br>
              <a:rPr lang="fr-FR" sz="2400" dirty="0" smtClean="0"/>
            </a:br>
            <a:endParaRPr lang="fr-FR" sz="2400" dirty="0" smtClean="0"/>
          </a:p>
          <a:p>
            <a:pPr eaLnBrk="1" hangingPunct="1">
              <a:lnSpc>
                <a:spcPct val="80000"/>
              </a:lnSpc>
              <a:buFont typeface="Wingdings" panose="05000000000000000000" pitchFamily="2" charset="2"/>
              <a:buChar char="Ø"/>
            </a:pPr>
            <a:r>
              <a:rPr lang="fr-FR" sz="2400" dirty="0" smtClean="0"/>
              <a:t>Les disciples protestent en aparté contre une telle intransigeance qui, selon eux, rend la condition de l’homme intolérable. Ils préconisent alors, face à cet os, le célibat comme un état plus avantageux que le mariage</a:t>
            </a:r>
            <a:br>
              <a:rPr lang="fr-FR" sz="2400" dirty="0" smtClean="0"/>
            </a:br>
            <a:endParaRPr lang="fr-FR" sz="2400" dirty="0" smtClean="0"/>
          </a:p>
          <a:p>
            <a:pPr eaLnBrk="1" hangingPunct="1">
              <a:lnSpc>
                <a:spcPct val="80000"/>
              </a:lnSpc>
              <a:buFont typeface="Wingdings" panose="05000000000000000000" pitchFamily="2" charset="2"/>
              <a:buChar char="Ø"/>
            </a:pPr>
            <a:r>
              <a:rPr lang="fr-FR" sz="2400" dirty="0" smtClean="0"/>
              <a:t>LA CLEF DE CE TEXTE : LA FIDELITE.. La vocation, l’appel à la fidélité. La fidélité qui concerne autant les gens mariés que les Eunuques. La fidélité qui est un don de Dieu, que les disciples du Christ peuvent connaître</a:t>
            </a:r>
          </a:p>
        </p:txBody>
      </p:sp>
      <p:sp>
        <p:nvSpPr>
          <p:cNvPr id="155650" name="Slide Number Placeholder 6"/>
          <p:cNvSpPr>
            <a:spLocks noGrp="1"/>
          </p:cNvSpPr>
          <p:nvPr>
            <p:ph type="sldNum" sz="quarter" idx="12"/>
          </p:nvPr>
        </p:nvSpPr>
        <p:spPr/>
        <p:txBody>
          <a:bodyPr/>
          <a:lstStyle/>
          <a:p>
            <a:pPr>
              <a:defRPr/>
            </a:pPr>
            <a:fld id="{7F91C9F3-534D-4252-8F63-88EADA18BDE1}" type="slidenum">
              <a:rPr lang="en-US" smtClean="0">
                <a:solidFill>
                  <a:srgbClr val="045C75"/>
                </a:solidFill>
              </a:rPr>
              <a:pPr>
                <a:defRPr/>
              </a:pPr>
              <a:t>39</a:t>
            </a:fld>
            <a:endParaRPr lang="en-US" smtClean="0">
              <a:solidFill>
                <a:srgbClr val="045C75"/>
              </a:solidFill>
            </a:endParaRPr>
          </a:p>
        </p:txBody>
      </p:sp>
    </p:spTree>
    <p:extLst>
      <p:ext uri="{BB962C8B-B14F-4D97-AF65-F5344CB8AC3E}">
        <p14:creationId xmlns:p14="http://schemas.microsoft.com/office/powerpoint/2010/main" val="3741747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Effect transition="in" filter="fade">
                                      <p:cBhvr>
                                        <p:cTn id="7" dur="500"/>
                                        <p:tgtEl>
                                          <p:spTgt spid="3277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4691">
                                            <p:txEl>
                                              <p:pRg st="0" end="0"/>
                                            </p:txEl>
                                          </p:spTgt>
                                        </p:tgtEl>
                                        <p:attrNameLst>
                                          <p:attrName>style.visibility</p:attrName>
                                        </p:attrNameLst>
                                      </p:cBhvr>
                                      <p:to>
                                        <p:strVal val="visible"/>
                                      </p:to>
                                    </p:set>
                                    <p:animEffect transition="in" filter="fade">
                                      <p:cBhvr>
                                        <p:cTn id="12" dur="3000"/>
                                        <p:tgtEl>
                                          <p:spTgt spid="754691">
                                            <p:txEl>
                                              <p:pRg st="0" end="0"/>
                                            </p:txEl>
                                          </p:spTgt>
                                        </p:tgtEl>
                                      </p:cBhvr>
                                    </p:animEffect>
                                    <p:anim calcmode="lin" valueType="num">
                                      <p:cBhvr>
                                        <p:cTn id="13" dur="3000" fill="hold"/>
                                        <p:tgtEl>
                                          <p:spTgt spid="754691">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469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4691">
                                            <p:txEl>
                                              <p:pRg st="1" end="1"/>
                                            </p:txEl>
                                          </p:spTgt>
                                        </p:tgtEl>
                                        <p:attrNameLst>
                                          <p:attrName>style.visibility</p:attrName>
                                        </p:attrNameLst>
                                      </p:cBhvr>
                                      <p:to>
                                        <p:strVal val="visible"/>
                                      </p:to>
                                    </p:set>
                                    <p:animEffect transition="in" filter="fade">
                                      <p:cBhvr>
                                        <p:cTn id="19" dur="3000"/>
                                        <p:tgtEl>
                                          <p:spTgt spid="754691">
                                            <p:txEl>
                                              <p:pRg st="1" end="1"/>
                                            </p:txEl>
                                          </p:spTgt>
                                        </p:tgtEl>
                                      </p:cBhvr>
                                    </p:animEffect>
                                    <p:anim calcmode="lin" valueType="num">
                                      <p:cBhvr>
                                        <p:cTn id="20" dur="3000" fill="hold"/>
                                        <p:tgtEl>
                                          <p:spTgt spid="754691">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46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4691">
                                            <p:txEl>
                                              <p:pRg st="2" end="2"/>
                                            </p:txEl>
                                          </p:spTgt>
                                        </p:tgtEl>
                                        <p:attrNameLst>
                                          <p:attrName>style.visibility</p:attrName>
                                        </p:attrNameLst>
                                      </p:cBhvr>
                                      <p:to>
                                        <p:strVal val="visible"/>
                                      </p:to>
                                    </p:set>
                                    <p:animEffect transition="in" filter="fade">
                                      <p:cBhvr>
                                        <p:cTn id="26" dur="3000"/>
                                        <p:tgtEl>
                                          <p:spTgt spid="754691">
                                            <p:txEl>
                                              <p:pRg st="2" end="2"/>
                                            </p:txEl>
                                          </p:spTgt>
                                        </p:tgtEl>
                                      </p:cBhvr>
                                    </p:animEffect>
                                    <p:anim calcmode="lin" valueType="num">
                                      <p:cBhvr>
                                        <p:cTn id="27" dur="3000" fill="hold"/>
                                        <p:tgtEl>
                                          <p:spTgt spid="754691">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4691">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4691">
                                            <p:txEl>
                                              <p:pRg st="3" end="3"/>
                                            </p:txEl>
                                          </p:spTgt>
                                        </p:tgtEl>
                                        <p:attrNameLst>
                                          <p:attrName>style.visibility</p:attrName>
                                        </p:attrNameLst>
                                      </p:cBhvr>
                                      <p:to>
                                        <p:strVal val="visible"/>
                                      </p:to>
                                    </p:set>
                                    <p:animEffect transition="in" filter="fade">
                                      <p:cBhvr>
                                        <p:cTn id="33" dur="3000"/>
                                        <p:tgtEl>
                                          <p:spTgt spid="754691">
                                            <p:txEl>
                                              <p:pRg st="3" end="3"/>
                                            </p:txEl>
                                          </p:spTgt>
                                        </p:tgtEl>
                                      </p:cBhvr>
                                    </p:animEffect>
                                    <p:anim calcmode="lin" valueType="num">
                                      <p:cBhvr>
                                        <p:cTn id="34" dur="3000" fill="hold"/>
                                        <p:tgtEl>
                                          <p:spTgt spid="754691">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4691">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p:bldP spid="75469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4"/>
          <p:cNvSpPr>
            <a:spLocks noGrp="1"/>
          </p:cNvSpPr>
          <p:nvPr>
            <p:ph type="sldNum" sz="quarter" idx="12"/>
          </p:nvPr>
        </p:nvSpPr>
        <p:spPr>
          <a:xfrm>
            <a:off x="7010400" y="6356350"/>
            <a:ext cx="2133600" cy="365125"/>
          </a:xfrm>
        </p:spPr>
        <p:txBody>
          <a:bodyPr>
            <a:normAutofit/>
          </a:bodyPr>
          <a:lstStyle/>
          <a:p>
            <a:pPr>
              <a:defRPr/>
            </a:pPr>
            <a:fld id="{DC14D087-6BB1-4721-B6A3-46A0351102C4}" type="slidenum">
              <a:rPr lang="en-US" smtClean="0">
                <a:solidFill>
                  <a:prstClr val="black">
                    <a:tint val="75000"/>
                  </a:prstClr>
                </a:solidFill>
              </a:rPr>
              <a:pPr>
                <a:defRPr/>
              </a:pPr>
              <a:t>40</a:t>
            </a:fld>
            <a:endParaRPr lang="en-US" smtClean="0">
              <a:solidFill>
                <a:prstClr val="black">
                  <a:tint val="75000"/>
                </a:prstClr>
              </a:solidFill>
            </a:endParaRPr>
          </a:p>
        </p:txBody>
      </p:sp>
      <p:sp>
        <p:nvSpPr>
          <p:cNvPr id="8" name="Rectangle 3"/>
          <p:cNvSpPr txBox="1">
            <a:spLocks noChangeArrowheads="1"/>
          </p:cNvSpPr>
          <p:nvPr/>
        </p:nvSpPr>
        <p:spPr>
          <a:xfrm>
            <a:off x="0" y="1628800"/>
            <a:ext cx="9109075" cy="3816424"/>
          </a:xfrm>
          <a:prstGeom prst="rect">
            <a:avLst/>
          </a:prstGeom>
        </p:spPr>
        <p:txBody>
          <a:bodyPr>
            <a:normAutofit/>
          </a:bodyPr>
          <a:lstStyle/>
          <a:p>
            <a:pPr marL="342900" indent="-342900">
              <a:lnSpc>
                <a:spcPct val="80000"/>
              </a:lnSpc>
              <a:spcBef>
                <a:spcPct val="20000"/>
              </a:spcBef>
            </a:pPr>
            <a:endParaRPr lang="fr-FR" sz="2400" dirty="0" smtClean="0">
              <a:solidFill>
                <a:prstClr val="black"/>
              </a:solidFill>
            </a:endParaRPr>
          </a:p>
        </p:txBody>
      </p:sp>
      <p:sp>
        <p:nvSpPr>
          <p:cNvPr id="5" name="Rectangle 4"/>
          <p:cNvSpPr/>
          <p:nvPr/>
        </p:nvSpPr>
        <p:spPr>
          <a:xfrm>
            <a:off x="251520" y="2852936"/>
            <a:ext cx="8208912" cy="461665"/>
          </a:xfrm>
          <a:prstGeom prst="rect">
            <a:avLst/>
          </a:prstGeom>
        </p:spPr>
        <p:txBody>
          <a:bodyPr wrap="square">
            <a:spAutoFit/>
          </a:bodyPr>
          <a:lstStyle/>
          <a:p>
            <a:pPr algn="just"/>
            <a:endParaRPr lang="fr-FR" sz="2400" i="1" dirty="0">
              <a:solidFill>
                <a:prstClr val="black"/>
              </a:solidFill>
            </a:endParaRPr>
          </a:p>
        </p:txBody>
      </p:sp>
      <p:sp>
        <p:nvSpPr>
          <p:cNvPr id="7" name="Rectangle 3"/>
          <p:cNvSpPr txBox="1">
            <a:spLocks noChangeArrowheads="1"/>
          </p:cNvSpPr>
          <p:nvPr/>
        </p:nvSpPr>
        <p:spPr>
          <a:xfrm>
            <a:off x="-36512" y="1628800"/>
            <a:ext cx="9109075" cy="5184576"/>
          </a:xfrm>
          <a:prstGeom prst="rect">
            <a:avLst/>
          </a:prstGeom>
        </p:spPr>
        <p:txBody>
          <a:bodyPr>
            <a:normAutofit/>
          </a:bodyPr>
          <a:lstStyle/>
          <a:p>
            <a:pPr marL="342900" indent="-342900">
              <a:lnSpc>
                <a:spcPct val="80000"/>
              </a:lnSpc>
              <a:spcBef>
                <a:spcPct val="20000"/>
              </a:spcBef>
              <a:buFont typeface="Wingdings" panose="05000000000000000000" pitchFamily="2" charset="2"/>
              <a:buChar char="Ø"/>
            </a:pPr>
            <a:r>
              <a:rPr lang="fr-FR" sz="2400" dirty="0" smtClean="0">
                <a:solidFill>
                  <a:prstClr val="black"/>
                </a:solidFill>
              </a:rPr>
              <a:t>Jésus n’invite pas à la continence perpétuelle ceux qui veulent se consacrer exclusivement au royaume des cieux. Il invite à la </a:t>
            </a:r>
            <a:r>
              <a:rPr lang="fr-FR" sz="2400" i="1" dirty="0" smtClean="0">
                <a:solidFill>
                  <a:prstClr val="black"/>
                </a:solidFill>
              </a:rPr>
              <a:t>fidélité</a:t>
            </a:r>
            <a:r>
              <a:rPr lang="fr-FR" sz="2400" dirty="0" smtClean="0">
                <a:solidFill>
                  <a:prstClr val="black"/>
                </a:solidFill>
              </a:rPr>
              <a:t> dans le mariage comme ailleurs</a:t>
            </a:r>
            <a:br>
              <a:rPr lang="fr-FR" sz="2400" dirty="0" smtClean="0">
                <a:solidFill>
                  <a:prstClr val="black"/>
                </a:solidFill>
              </a:rPr>
            </a:br>
            <a:endParaRPr lang="fr-FR" sz="2400" dirty="0" smtClean="0">
              <a:solidFill>
                <a:prstClr val="black"/>
              </a:solidFill>
            </a:endParaRPr>
          </a:p>
          <a:p>
            <a:pPr marL="342900" indent="-342900">
              <a:lnSpc>
                <a:spcPct val="80000"/>
              </a:lnSpc>
              <a:spcBef>
                <a:spcPct val="20000"/>
              </a:spcBef>
              <a:buFont typeface="Wingdings" panose="05000000000000000000" pitchFamily="2" charset="2"/>
              <a:buChar char="Ø"/>
            </a:pPr>
            <a:r>
              <a:rPr lang="fr-FR" sz="2400" dirty="0" smtClean="0">
                <a:solidFill>
                  <a:prstClr val="black"/>
                </a:solidFill>
              </a:rPr>
              <a:t>Il semble dire à ses disciples : « Si certains supportent une privation, vous mes disciples, vous pouvez bien supporter cette autre discipline de la fidélité inébranlable au lien conjugal » </a:t>
            </a:r>
            <a:br>
              <a:rPr lang="fr-FR" sz="2400" dirty="0" smtClean="0">
                <a:solidFill>
                  <a:prstClr val="black"/>
                </a:solidFill>
              </a:rPr>
            </a:br>
            <a:endParaRPr lang="fr-FR" sz="2400" dirty="0" smtClean="0">
              <a:solidFill>
                <a:prstClr val="black"/>
              </a:solidFill>
            </a:endParaRPr>
          </a:p>
          <a:p>
            <a:pPr marL="342900" indent="-342900">
              <a:lnSpc>
                <a:spcPct val="80000"/>
              </a:lnSpc>
              <a:spcBef>
                <a:spcPct val="20000"/>
              </a:spcBef>
              <a:buFont typeface="Wingdings" panose="05000000000000000000" pitchFamily="2" charset="2"/>
              <a:buChar char="Ø"/>
            </a:pPr>
            <a:r>
              <a:rPr lang="fr-FR" sz="2400" dirty="0" smtClean="0">
                <a:solidFill>
                  <a:prstClr val="black"/>
                </a:solidFill>
              </a:rPr>
              <a:t>Jésus prend en exemple la fidélité des eunuques pour motiver et inspirer des personnes mariées ! </a:t>
            </a:r>
            <a:br>
              <a:rPr lang="fr-FR" sz="2400" dirty="0" smtClean="0">
                <a:solidFill>
                  <a:prstClr val="black"/>
                </a:solidFill>
              </a:rPr>
            </a:br>
            <a:endParaRPr lang="fr-FR" sz="2400" dirty="0" smtClean="0">
              <a:solidFill>
                <a:prstClr val="black"/>
              </a:solidFill>
            </a:endParaRPr>
          </a:p>
          <a:p>
            <a:pPr marL="342900" indent="-342900">
              <a:lnSpc>
                <a:spcPct val="80000"/>
              </a:lnSpc>
              <a:spcBef>
                <a:spcPct val="20000"/>
              </a:spcBef>
              <a:buFont typeface="Wingdings" panose="05000000000000000000" pitchFamily="2" charset="2"/>
              <a:buChar char="Ø"/>
            </a:pPr>
            <a:r>
              <a:rPr lang="fr-FR" sz="2400" dirty="0" smtClean="0">
                <a:solidFill>
                  <a:prstClr val="black"/>
                </a:solidFill>
              </a:rPr>
              <a:t>La fidélité est la vocation que les mariés ont en commun avec les personnes seules et non mariées </a:t>
            </a:r>
            <a:br>
              <a:rPr lang="fr-FR" sz="2400" dirty="0" smtClean="0">
                <a:solidFill>
                  <a:prstClr val="black"/>
                </a:solidFill>
              </a:rPr>
            </a:br>
            <a:endParaRPr lang="fr-FR" sz="2400" dirty="0" smtClean="0">
              <a:solidFill>
                <a:prstClr val="black"/>
              </a:solidFill>
            </a:endParaRPr>
          </a:p>
          <a:p>
            <a:pPr marL="342900" indent="-342900">
              <a:lnSpc>
                <a:spcPct val="80000"/>
              </a:lnSpc>
              <a:spcBef>
                <a:spcPct val="20000"/>
              </a:spcBef>
              <a:buFont typeface="Wingdings" panose="05000000000000000000" pitchFamily="2" charset="2"/>
              <a:buChar char="Ø"/>
            </a:pPr>
            <a:endParaRPr lang="fr-FR" sz="2400" dirty="0" smtClean="0">
              <a:solidFill>
                <a:prstClr val="black"/>
              </a:solidFill>
            </a:endParaRPr>
          </a:p>
        </p:txBody>
      </p:sp>
      <p:sp>
        <p:nvSpPr>
          <p:cNvPr id="11" name="Rectangle 2"/>
          <p:cNvSpPr txBox="1">
            <a:spLocks noChangeArrowheads="1"/>
          </p:cNvSpPr>
          <p:nvPr/>
        </p:nvSpPr>
        <p:spPr>
          <a:xfrm>
            <a:off x="179512" y="44450"/>
            <a:ext cx="9144000" cy="1143000"/>
          </a:xfrm>
          <a:prstGeom prst="rect">
            <a:avLst/>
          </a:prstGeom>
        </p:spPr>
        <p:txBody>
          <a:bodyPr vert="horz" lIns="91440" tIns="45720" rIns="91440" bIns="45720" rtlCol="0" anchor="ctr">
            <a:noAutofit/>
          </a:bodyPr>
          <a:lstStyle/>
          <a:p>
            <a:pPr algn="ctr">
              <a:spcBef>
                <a:spcPct val="0"/>
              </a:spcBef>
              <a:defRPr/>
            </a:pPr>
            <a:r>
              <a:rPr lang="fr-FR" sz="4000" b="1" dirty="0" smtClean="0">
                <a:solidFill>
                  <a:srgbClr val="C0504D"/>
                </a:solidFill>
              </a:rPr>
              <a:t>L’Evangile, une invitation à </a:t>
            </a:r>
            <a:br>
              <a:rPr lang="fr-FR" sz="4000" b="1" dirty="0" smtClean="0">
                <a:solidFill>
                  <a:srgbClr val="C0504D"/>
                </a:solidFill>
              </a:rPr>
            </a:br>
            <a:r>
              <a:rPr lang="fr-FR" sz="4000" b="1" dirty="0" smtClean="0">
                <a:solidFill>
                  <a:srgbClr val="C0504D"/>
                </a:solidFill>
              </a:rPr>
              <a:t>explorer des idées nouvelles</a:t>
            </a:r>
          </a:p>
        </p:txBody>
      </p:sp>
    </p:spTree>
    <p:extLst>
      <p:ext uri="{BB962C8B-B14F-4D97-AF65-F5344CB8AC3E}">
        <p14:creationId xmlns:p14="http://schemas.microsoft.com/office/powerpoint/2010/main" val="2673060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nodePh="1">
                                  <p:stCondLst>
                                    <p:cond delay="0"/>
                                  </p:stCondLst>
                                  <p:endCondLst>
                                    <p:cond evt="begin" delay="0">
                                      <p:tn val="10"/>
                                    </p:cond>
                                  </p:end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3000"/>
                                        <p:tgtEl>
                                          <p:spTgt spid="8">
                                            <p:txEl>
                                              <p:pRg st="0" end="0"/>
                                            </p:txEl>
                                          </p:spTgt>
                                        </p:tgtEl>
                                      </p:cBhvr>
                                    </p:animEffect>
                                    <p:anim calcmode="lin" valueType="num">
                                      <p:cBhvr>
                                        <p:cTn id="13" dur="3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animEffect transition="in" filter="fade">
                                      <p:cBhvr>
                                        <p:cTn id="19" dur="3000"/>
                                        <p:tgtEl>
                                          <p:spTgt spid="7">
                                            <p:txEl>
                                              <p:pRg st="0" end="0"/>
                                            </p:txEl>
                                          </p:spTgt>
                                        </p:tgtEl>
                                      </p:cBhvr>
                                    </p:animEffect>
                                    <p:anim calcmode="lin" valueType="num">
                                      <p:cBhvr>
                                        <p:cTn id="20" dur="3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1" dur="3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
                                            <p:txEl>
                                              <p:pRg st="1" end="1"/>
                                            </p:txEl>
                                          </p:spTgt>
                                        </p:tgtEl>
                                        <p:attrNameLst>
                                          <p:attrName>style.visibility</p:attrName>
                                        </p:attrNameLst>
                                      </p:cBhvr>
                                      <p:to>
                                        <p:strVal val="visible"/>
                                      </p:to>
                                    </p:set>
                                    <p:animEffect transition="in" filter="fade">
                                      <p:cBhvr>
                                        <p:cTn id="26" dur="3000"/>
                                        <p:tgtEl>
                                          <p:spTgt spid="7">
                                            <p:txEl>
                                              <p:pRg st="1" end="1"/>
                                            </p:txEl>
                                          </p:spTgt>
                                        </p:tgtEl>
                                      </p:cBhvr>
                                    </p:animEffect>
                                    <p:anim calcmode="lin" valueType="num">
                                      <p:cBhvr>
                                        <p:cTn id="27" dur="3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8" dur="3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fade">
                                      <p:cBhvr>
                                        <p:cTn id="33" dur="3000"/>
                                        <p:tgtEl>
                                          <p:spTgt spid="7">
                                            <p:txEl>
                                              <p:pRg st="2" end="2"/>
                                            </p:txEl>
                                          </p:spTgt>
                                        </p:tgtEl>
                                      </p:cBhvr>
                                    </p:animEffect>
                                    <p:anim calcmode="lin" valueType="num">
                                      <p:cBhvr>
                                        <p:cTn id="34" dur="3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35" dur="3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fade">
                                      <p:cBhvr>
                                        <p:cTn id="40" dur="3000"/>
                                        <p:tgtEl>
                                          <p:spTgt spid="7">
                                            <p:txEl>
                                              <p:pRg st="3" end="3"/>
                                            </p:txEl>
                                          </p:spTgt>
                                        </p:tgtEl>
                                      </p:cBhvr>
                                    </p:animEffect>
                                    <p:anim calcmode="lin" valueType="num">
                                      <p:cBhvr>
                                        <p:cTn id="41" dur="3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42" dur="3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 grpId="0" build="p"/>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6"/>
          <p:cNvSpPr>
            <a:spLocks noGrp="1"/>
          </p:cNvSpPr>
          <p:nvPr>
            <p:ph type="sldNum" sz="quarter" idx="12"/>
          </p:nvPr>
        </p:nvSpPr>
        <p:spPr/>
        <p:txBody>
          <a:bodyPr/>
          <a:lstStyle/>
          <a:p>
            <a:pPr>
              <a:defRPr/>
            </a:pPr>
            <a:fld id="{BF7C47A6-D15B-440D-B572-8305D4D8FD83}" type="slidenum">
              <a:rPr lang="en-US" smtClean="0"/>
              <a:pPr>
                <a:defRPr/>
              </a:pPr>
              <a:t>41</a:t>
            </a:fld>
            <a:endParaRPr lang="en-US" smtClean="0"/>
          </a:p>
        </p:txBody>
      </p:sp>
      <p:sp>
        <p:nvSpPr>
          <p:cNvPr id="33795" name="Rectangle 2"/>
          <p:cNvSpPr>
            <a:spLocks noGrp="1" noChangeArrowheads="1"/>
          </p:cNvSpPr>
          <p:nvPr>
            <p:ph type="title"/>
          </p:nvPr>
        </p:nvSpPr>
        <p:spPr>
          <a:xfrm>
            <a:off x="1403648" y="242094"/>
            <a:ext cx="5791200" cy="882650"/>
          </a:xfrm>
        </p:spPr>
        <p:txBody>
          <a:bodyPr>
            <a:normAutofit/>
          </a:bodyPr>
          <a:lstStyle/>
          <a:p>
            <a:pPr eaLnBrk="1" hangingPunct="1"/>
            <a:r>
              <a:rPr lang="fr-FR" sz="4000" b="1" dirty="0" smtClean="0">
                <a:solidFill>
                  <a:schemeClr val="accent2"/>
                </a:solidFill>
              </a:rPr>
              <a:t>La base solide</a:t>
            </a:r>
          </a:p>
        </p:txBody>
      </p:sp>
      <p:sp>
        <p:nvSpPr>
          <p:cNvPr id="752643" name="Rectangle 3"/>
          <p:cNvSpPr>
            <a:spLocks noGrp="1" noChangeArrowheads="1"/>
          </p:cNvSpPr>
          <p:nvPr>
            <p:ph type="body" idx="1"/>
          </p:nvPr>
        </p:nvSpPr>
        <p:spPr>
          <a:xfrm>
            <a:off x="323850" y="1340768"/>
            <a:ext cx="8629650" cy="4876800"/>
          </a:xfrm>
        </p:spPr>
        <p:txBody>
          <a:bodyPr>
            <a:normAutofit/>
          </a:bodyPr>
          <a:lstStyle/>
          <a:p>
            <a:pPr eaLnBrk="1" hangingPunct="1">
              <a:lnSpc>
                <a:spcPct val="90000"/>
              </a:lnSpc>
              <a:buFont typeface="Wingdings" panose="05000000000000000000" pitchFamily="2" charset="2"/>
              <a:buChar char="Ø"/>
            </a:pPr>
            <a:r>
              <a:rPr lang="fr-FR" sz="2300" dirty="0" smtClean="0"/>
              <a:t>La </a:t>
            </a:r>
            <a:r>
              <a:rPr lang="fr-FR" sz="2300" i="1" dirty="0" smtClean="0"/>
              <a:t>fécondité</a:t>
            </a:r>
            <a:r>
              <a:rPr lang="fr-FR" sz="2300" dirty="0" smtClean="0"/>
              <a:t> à laquelle Dieu nous appelle n’est pas liée à notre statut matrimonial. Nous sommes invités à le croire, à le vivre, à nous y enraciner</a:t>
            </a:r>
            <a:br>
              <a:rPr lang="fr-FR" sz="2300" dirty="0" smtClean="0"/>
            </a:br>
            <a:endParaRPr lang="fr-FR" sz="2300" b="1" dirty="0" smtClean="0"/>
          </a:p>
          <a:p>
            <a:pPr eaLnBrk="1" hangingPunct="1">
              <a:lnSpc>
                <a:spcPct val="90000"/>
              </a:lnSpc>
              <a:buFont typeface="Wingdings" panose="05000000000000000000" pitchFamily="2" charset="2"/>
              <a:buChar char="Ø"/>
            </a:pPr>
            <a:r>
              <a:rPr lang="fr-FR" sz="2300" dirty="0" smtClean="0"/>
              <a:t>L’intention de Dieu pour les personnes non mariées : une vie pérenne qui n’est pas liée à la fécondité biologique ou conjugale  </a:t>
            </a:r>
            <a:br>
              <a:rPr lang="fr-FR" sz="2300" dirty="0" smtClean="0"/>
            </a:br>
            <a:endParaRPr lang="fr-FR" sz="2300" b="1" dirty="0" smtClean="0"/>
          </a:p>
          <a:p>
            <a:pPr eaLnBrk="1" hangingPunct="1">
              <a:lnSpc>
                <a:spcPct val="90000"/>
              </a:lnSpc>
              <a:buFont typeface="Wingdings" panose="05000000000000000000" pitchFamily="2" charset="2"/>
              <a:buChar char="Ø"/>
            </a:pPr>
            <a:r>
              <a:rPr lang="fr-FR" sz="2300" dirty="0" smtClean="0"/>
              <a:t>Une reconnaissance qu’il y a une vie possible et riche au-delà du mariage et des enfants. Dans nos milieux, nous ne devons pas l’occulter mais inviter chacun à se donner les moyens de ne pas se regarder comme un </a:t>
            </a:r>
            <a:r>
              <a:rPr lang="fr-FR" sz="2300" i="1" dirty="0" smtClean="0"/>
              <a:t>arbre sec</a:t>
            </a:r>
            <a:r>
              <a:rPr lang="fr-FR" sz="2300" dirty="0" smtClean="0"/>
              <a:t> </a:t>
            </a:r>
            <a:br>
              <a:rPr lang="fr-FR" sz="2300" dirty="0" smtClean="0"/>
            </a:br>
            <a:endParaRPr lang="fr-FR" sz="2300" dirty="0" smtClean="0"/>
          </a:p>
          <a:p>
            <a:pPr eaLnBrk="1" hangingPunct="1">
              <a:lnSpc>
                <a:spcPct val="90000"/>
              </a:lnSpc>
              <a:buFont typeface="Wingdings" panose="05000000000000000000" pitchFamily="2" charset="2"/>
              <a:buChar char="Ø"/>
            </a:pPr>
            <a:r>
              <a:rPr lang="fr-FR" sz="2300" dirty="0" smtClean="0"/>
              <a:t>Cette vie féconde est liée à ma vie de relation avec Dieu, les autres et moi-même. Ma vie : une aventure ou un mouroir ?</a:t>
            </a:r>
          </a:p>
        </p:txBody>
      </p:sp>
    </p:spTree>
    <p:extLst>
      <p:ext uri="{BB962C8B-B14F-4D97-AF65-F5344CB8AC3E}">
        <p14:creationId xmlns:p14="http://schemas.microsoft.com/office/powerpoint/2010/main" val="159246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fade">
                                      <p:cBhvr>
                                        <p:cTn id="7" dur="2000"/>
                                        <p:tgtEl>
                                          <p:spTgt spid="3379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2643">
                                            <p:txEl>
                                              <p:pRg st="0" end="0"/>
                                            </p:txEl>
                                          </p:spTgt>
                                        </p:tgtEl>
                                        <p:attrNameLst>
                                          <p:attrName>style.visibility</p:attrName>
                                        </p:attrNameLst>
                                      </p:cBhvr>
                                      <p:to>
                                        <p:strVal val="visible"/>
                                      </p:to>
                                    </p:set>
                                    <p:animEffect transition="in" filter="fade">
                                      <p:cBhvr>
                                        <p:cTn id="12" dur="3000"/>
                                        <p:tgtEl>
                                          <p:spTgt spid="752643">
                                            <p:txEl>
                                              <p:pRg st="0" end="0"/>
                                            </p:txEl>
                                          </p:spTgt>
                                        </p:tgtEl>
                                      </p:cBhvr>
                                    </p:animEffect>
                                    <p:anim calcmode="lin" valueType="num">
                                      <p:cBhvr>
                                        <p:cTn id="13" dur="3000" fill="hold"/>
                                        <p:tgtEl>
                                          <p:spTgt spid="752643">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26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2643">
                                            <p:txEl>
                                              <p:pRg st="1" end="1"/>
                                            </p:txEl>
                                          </p:spTgt>
                                        </p:tgtEl>
                                        <p:attrNameLst>
                                          <p:attrName>style.visibility</p:attrName>
                                        </p:attrNameLst>
                                      </p:cBhvr>
                                      <p:to>
                                        <p:strVal val="visible"/>
                                      </p:to>
                                    </p:set>
                                    <p:animEffect transition="in" filter="fade">
                                      <p:cBhvr>
                                        <p:cTn id="19" dur="3000"/>
                                        <p:tgtEl>
                                          <p:spTgt spid="752643">
                                            <p:txEl>
                                              <p:pRg st="1" end="1"/>
                                            </p:txEl>
                                          </p:spTgt>
                                        </p:tgtEl>
                                      </p:cBhvr>
                                    </p:animEffect>
                                    <p:anim calcmode="lin" valueType="num">
                                      <p:cBhvr>
                                        <p:cTn id="20" dur="3000" fill="hold"/>
                                        <p:tgtEl>
                                          <p:spTgt spid="752643">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26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2643">
                                            <p:txEl>
                                              <p:pRg st="2" end="2"/>
                                            </p:txEl>
                                          </p:spTgt>
                                        </p:tgtEl>
                                        <p:attrNameLst>
                                          <p:attrName>style.visibility</p:attrName>
                                        </p:attrNameLst>
                                      </p:cBhvr>
                                      <p:to>
                                        <p:strVal val="visible"/>
                                      </p:to>
                                    </p:set>
                                    <p:animEffect transition="in" filter="fade">
                                      <p:cBhvr>
                                        <p:cTn id="26" dur="3000"/>
                                        <p:tgtEl>
                                          <p:spTgt spid="752643">
                                            <p:txEl>
                                              <p:pRg st="2" end="2"/>
                                            </p:txEl>
                                          </p:spTgt>
                                        </p:tgtEl>
                                      </p:cBhvr>
                                    </p:animEffect>
                                    <p:anim calcmode="lin" valueType="num">
                                      <p:cBhvr>
                                        <p:cTn id="27" dur="3000" fill="hold"/>
                                        <p:tgtEl>
                                          <p:spTgt spid="752643">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264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2643">
                                            <p:txEl>
                                              <p:pRg st="3" end="3"/>
                                            </p:txEl>
                                          </p:spTgt>
                                        </p:tgtEl>
                                        <p:attrNameLst>
                                          <p:attrName>style.visibility</p:attrName>
                                        </p:attrNameLst>
                                      </p:cBhvr>
                                      <p:to>
                                        <p:strVal val="visible"/>
                                      </p:to>
                                    </p:set>
                                    <p:animEffect transition="in" filter="fade">
                                      <p:cBhvr>
                                        <p:cTn id="33" dur="3000"/>
                                        <p:tgtEl>
                                          <p:spTgt spid="752643">
                                            <p:txEl>
                                              <p:pRg st="3" end="3"/>
                                            </p:txEl>
                                          </p:spTgt>
                                        </p:tgtEl>
                                      </p:cBhvr>
                                    </p:animEffect>
                                    <p:anim calcmode="lin" valueType="num">
                                      <p:cBhvr>
                                        <p:cTn id="34" dur="3000" fill="hold"/>
                                        <p:tgtEl>
                                          <p:spTgt spid="752643">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264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P spid="75264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6"/>
          <p:cNvSpPr>
            <a:spLocks noGrp="1"/>
          </p:cNvSpPr>
          <p:nvPr>
            <p:ph type="sldNum" sz="quarter" idx="12"/>
          </p:nvPr>
        </p:nvSpPr>
        <p:spPr/>
        <p:txBody>
          <a:bodyPr/>
          <a:lstStyle/>
          <a:p>
            <a:pPr>
              <a:defRPr/>
            </a:pPr>
            <a:fld id="{F6868961-E1CA-40EF-A961-9795B942A555}" type="slidenum">
              <a:rPr lang="en-US" smtClean="0"/>
              <a:pPr>
                <a:defRPr/>
              </a:pPr>
              <a:t>42</a:t>
            </a:fld>
            <a:endParaRPr lang="en-US" smtClean="0"/>
          </a:p>
        </p:txBody>
      </p:sp>
      <p:sp>
        <p:nvSpPr>
          <p:cNvPr id="35843" name="Rectangle 2"/>
          <p:cNvSpPr>
            <a:spLocks noGrp="1" noChangeArrowheads="1"/>
          </p:cNvSpPr>
          <p:nvPr>
            <p:ph type="title"/>
          </p:nvPr>
        </p:nvSpPr>
        <p:spPr>
          <a:xfrm>
            <a:off x="899592" y="125760"/>
            <a:ext cx="7786687" cy="1143000"/>
          </a:xfrm>
        </p:spPr>
        <p:txBody>
          <a:bodyPr/>
          <a:lstStyle/>
          <a:p>
            <a:pPr eaLnBrk="1" hangingPunct="1"/>
            <a:r>
              <a:rPr lang="fr-FR" sz="4500" b="1" dirty="0" smtClean="0">
                <a:solidFill>
                  <a:schemeClr val="accent2"/>
                </a:solidFill>
              </a:rPr>
              <a:t>Et quand c’est trop dur ?</a:t>
            </a:r>
          </a:p>
        </p:txBody>
      </p:sp>
      <p:sp>
        <p:nvSpPr>
          <p:cNvPr id="753667" name="Rectangle 3"/>
          <p:cNvSpPr>
            <a:spLocks noGrp="1" noChangeArrowheads="1"/>
          </p:cNvSpPr>
          <p:nvPr>
            <p:ph type="body" idx="1"/>
          </p:nvPr>
        </p:nvSpPr>
        <p:spPr>
          <a:xfrm>
            <a:off x="34925" y="1412875"/>
            <a:ext cx="9109075" cy="4680421"/>
          </a:xfrm>
        </p:spPr>
        <p:txBody>
          <a:bodyPr>
            <a:normAutofit/>
          </a:bodyPr>
          <a:lstStyle/>
          <a:p>
            <a:pPr eaLnBrk="1" hangingPunct="1">
              <a:lnSpc>
                <a:spcPct val="90000"/>
              </a:lnSpc>
            </a:pPr>
            <a:r>
              <a:rPr lang="fr-FR" dirty="0" smtClean="0"/>
              <a:t>Retrouver l’élargissement, la force tranquille, l’apaisement que procure l’enseignement de l’Evangile, notamment 1 Corinthiens 7, 36 à 38</a:t>
            </a:r>
            <a:br>
              <a:rPr lang="fr-FR" dirty="0" smtClean="0"/>
            </a:br>
            <a:endParaRPr lang="fr-FR" b="1" dirty="0" smtClean="0"/>
          </a:p>
          <a:p>
            <a:pPr eaLnBrk="1" hangingPunct="1">
              <a:lnSpc>
                <a:spcPct val="90000"/>
              </a:lnSpc>
            </a:pPr>
            <a:r>
              <a:rPr lang="fr-FR" dirty="0" smtClean="0"/>
              <a:t>Avec la « fidélité du jour », je peux demander à Dieu la grâce d’accepter un état que je n’ai pas choisi et que je ne considère pas nécessairement comme définitif </a:t>
            </a:r>
            <a:br>
              <a:rPr lang="fr-FR" dirty="0" smtClean="0"/>
            </a:br>
            <a:endParaRPr lang="fr-FR" dirty="0" smtClean="0"/>
          </a:p>
          <a:p>
            <a:pPr eaLnBrk="1" hangingPunct="1">
              <a:lnSpc>
                <a:spcPct val="90000"/>
              </a:lnSpc>
            </a:pPr>
            <a:r>
              <a:rPr lang="fr-FR" dirty="0" smtClean="0"/>
              <a:t>Car mon «oui» au célibat ne doit pas être un «non» au mariage, mais un « oui » libérateur qui va me permettre d’avoir cette vie équilibrée à laquelle chacun de nous rêve</a:t>
            </a:r>
          </a:p>
        </p:txBody>
      </p:sp>
    </p:spTree>
    <p:extLst>
      <p:ext uri="{BB962C8B-B14F-4D97-AF65-F5344CB8AC3E}">
        <p14:creationId xmlns:p14="http://schemas.microsoft.com/office/powerpoint/2010/main" val="4143202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fade">
                                      <p:cBhvr>
                                        <p:cTn id="7" dur="2000"/>
                                        <p:tgtEl>
                                          <p:spTgt spid="3584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3667">
                                            <p:txEl>
                                              <p:pRg st="0" end="0"/>
                                            </p:txEl>
                                          </p:spTgt>
                                        </p:tgtEl>
                                        <p:attrNameLst>
                                          <p:attrName>style.visibility</p:attrName>
                                        </p:attrNameLst>
                                      </p:cBhvr>
                                      <p:to>
                                        <p:strVal val="visible"/>
                                      </p:to>
                                    </p:set>
                                    <p:animEffect transition="in" filter="fade">
                                      <p:cBhvr>
                                        <p:cTn id="12" dur="3000"/>
                                        <p:tgtEl>
                                          <p:spTgt spid="753667">
                                            <p:txEl>
                                              <p:pRg st="0" end="0"/>
                                            </p:txEl>
                                          </p:spTgt>
                                        </p:tgtEl>
                                      </p:cBhvr>
                                    </p:animEffect>
                                    <p:anim calcmode="lin" valueType="num">
                                      <p:cBhvr>
                                        <p:cTn id="13" dur="3000" fill="hold"/>
                                        <p:tgtEl>
                                          <p:spTgt spid="753667">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36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3667">
                                            <p:txEl>
                                              <p:pRg st="1" end="1"/>
                                            </p:txEl>
                                          </p:spTgt>
                                        </p:tgtEl>
                                        <p:attrNameLst>
                                          <p:attrName>style.visibility</p:attrName>
                                        </p:attrNameLst>
                                      </p:cBhvr>
                                      <p:to>
                                        <p:strVal val="visible"/>
                                      </p:to>
                                    </p:set>
                                    <p:animEffect transition="in" filter="fade">
                                      <p:cBhvr>
                                        <p:cTn id="19" dur="3000"/>
                                        <p:tgtEl>
                                          <p:spTgt spid="753667">
                                            <p:txEl>
                                              <p:pRg st="1" end="1"/>
                                            </p:txEl>
                                          </p:spTgt>
                                        </p:tgtEl>
                                      </p:cBhvr>
                                    </p:animEffect>
                                    <p:anim calcmode="lin" valueType="num">
                                      <p:cBhvr>
                                        <p:cTn id="20" dur="3000" fill="hold"/>
                                        <p:tgtEl>
                                          <p:spTgt spid="753667">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36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3667">
                                            <p:txEl>
                                              <p:pRg st="2" end="2"/>
                                            </p:txEl>
                                          </p:spTgt>
                                        </p:tgtEl>
                                        <p:attrNameLst>
                                          <p:attrName>style.visibility</p:attrName>
                                        </p:attrNameLst>
                                      </p:cBhvr>
                                      <p:to>
                                        <p:strVal val="visible"/>
                                      </p:to>
                                    </p:set>
                                    <p:animEffect transition="in" filter="fade">
                                      <p:cBhvr>
                                        <p:cTn id="26" dur="3000"/>
                                        <p:tgtEl>
                                          <p:spTgt spid="753667">
                                            <p:txEl>
                                              <p:pRg st="2" end="2"/>
                                            </p:txEl>
                                          </p:spTgt>
                                        </p:tgtEl>
                                      </p:cBhvr>
                                    </p:animEffect>
                                    <p:anim calcmode="lin" valueType="num">
                                      <p:cBhvr>
                                        <p:cTn id="27" dur="3000" fill="hold"/>
                                        <p:tgtEl>
                                          <p:spTgt spid="753667">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366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P spid="75366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0" y="188640"/>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En résumé</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
        <p:nvSpPr>
          <p:cNvPr id="5" name="Rectangle 3"/>
          <p:cNvSpPr txBox="1">
            <a:spLocks noChangeArrowheads="1"/>
          </p:cNvSpPr>
          <p:nvPr/>
        </p:nvSpPr>
        <p:spPr bwMode="auto">
          <a:xfrm>
            <a:off x="-108520" y="1412776"/>
            <a:ext cx="9144000" cy="1078111"/>
          </a:xfrm>
          <a:prstGeom prst="rect">
            <a:avLst/>
          </a:prstGeom>
          <a:noFill/>
          <a:ln w="9525">
            <a:noFill/>
            <a:miter lim="800000"/>
            <a:headEnd/>
            <a:tailEnd/>
          </a:ln>
        </p:spPr>
        <p:txBody>
          <a:bodyPr/>
          <a:lstStyle/>
          <a:p>
            <a:pPr marL="571500" indent="-571500">
              <a:lnSpc>
                <a:spcPct val="90000"/>
              </a:lnSpc>
              <a:spcBef>
                <a:spcPct val="20000"/>
              </a:spcBef>
              <a:buClr>
                <a:srgbClr val="F0A22E"/>
              </a:buClr>
              <a:buSzPct val="70000"/>
              <a:buFont typeface="Wingdings" panose="05000000000000000000" pitchFamily="2" charset="2"/>
              <a:buChar char="Ø"/>
            </a:pPr>
            <a:r>
              <a:rPr lang="fr-FR" sz="2600" dirty="0" smtClean="0">
                <a:solidFill>
                  <a:prstClr val="black"/>
                </a:solidFill>
              </a:rPr>
              <a:t>Le mariage n’est pas obligatoire, le célibat n’est pas obligatoire</a:t>
            </a:r>
            <a:br>
              <a:rPr lang="fr-FR" sz="2600" dirty="0" smtClean="0">
                <a:solidFill>
                  <a:prstClr val="black"/>
                </a:solidFill>
              </a:rPr>
            </a:br>
            <a:endParaRPr lang="fr-FR" sz="2600" dirty="0" smtClean="0">
              <a:solidFill>
                <a:prstClr val="black"/>
              </a:solidFill>
            </a:endParaRPr>
          </a:p>
          <a:p>
            <a:pPr marL="571500" indent="-571500">
              <a:lnSpc>
                <a:spcPct val="90000"/>
              </a:lnSpc>
              <a:spcBef>
                <a:spcPct val="20000"/>
              </a:spcBef>
              <a:buClr>
                <a:srgbClr val="F0A22E"/>
              </a:buClr>
              <a:buSzPct val="70000"/>
              <a:buFont typeface="Wingdings" panose="05000000000000000000" pitchFamily="2" charset="2"/>
              <a:buChar char="Ø"/>
            </a:pPr>
            <a:r>
              <a:rPr lang="fr-FR" sz="2600" dirty="0" smtClean="0">
                <a:solidFill>
                  <a:prstClr val="black"/>
                </a:solidFill>
              </a:rPr>
              <a:t>Le mariage n’est pas une victoire, le célibat n’est pas une défaite</a:t>
            </a:r>
            <a:br>
              <a:rPr lang="fr-FR" sz="2600" dirty="0" smtClean="0">
                <a:solidFill>
                  <a:prstClr val="black"/>
                </a:solidFill>
              </a:rPr>
            </a:br>
            <a:endParaRPr lang="fr-FR" sz="2600" dirty="0" smtClean="0">
              <a:solidFill>
                <a:prstClr val="black"/>
              </a:solidFill>
            </a:endParaRPr>
          </a:p>
          <a:p>
            <a:pPr marL="571500" indent="-571500">
              <a:lnSpc>
                <a:spcPct val="90000"/>
              </a:lnSpc>
              <a:spcBef>
                <a:spcPct val="20000"/>
              </a:spcBef>
              <a:buClr>
                <a:srgbClr val="F0A22E"/>
              </a:buClr>
              <a:buSzPct val="70000"/>
              <a:buFont typeface="Wingdings" panose="05000000000000000000" pitchFamily="2" charset="2"/>
              <a:buChar char="Ø"/>
            </a:pPr>
            <a:r>
              <a:rPr lang="fr-FR" sz="2600" dirty="0" smtClean="0">
                <a:solidFill>
                  <a:prstClr val="black"/>
                </a:solidFill>
              </a:rPr>
              <a:t>L’un et l’autre sont une façon de vivre et d’aimer qui sont totalement humaine. L’Evangile ne parle pas de l’un sans parler de l’autre. Dieu connaît mon besoin de relation, d’aimer et d’être aimé. Je peux lui en parler simplement et aussi en parler aux autres, surtout quand c’est trop dur</a:t>
            </a:r>
            <a:br>
              <a:rPr lang="fr-FR" sz="2600" dirty="0" smtClean="0">
                <a:solidFill>
                  <a:prstClr val="black"/>
                </a:solidFill>
              </a:rPr>
            </a:br>
            <a:endParaRPr lang="fr-FR" sz="2600" dirty="0" smtClean="0">
              <a:solidFill>
                <a:prstClr val="black"/>
              </a:solidFill>
            </a:endParaRPr>
          </a:p>
          <a:p>
            <a:pPr marL="571500" indent="-571500">
              <a:lnSpc>
                <a:spcPct val="90000"/>
              </a:lnSpc>
              <a:spcBef>
                <a:spcPct val="20000"/>
              </a:spcBef>
              <a:buClr>
                <a:srgbClr val="F0A22E"/>
              </a:buClr>
              <a:buSzPct val="70000"/>
              <a:buFont typeface="Wingdings" panose="05000000000000000000" pitchFamily="2" charset="2"/>
              <a:buChar char="Ø"/>
            </a:pPr>
            <a:r>
              <a:rPr lang="fr-FR" sz="2600" dirty="0" smtClean="0">
                <a:solidFill>
                  <a:prstClr val="black"/>
                </a:solidFill>
              </a:rPr>
              <a:t>Nous les personnes mariées, ne compliquons pas la vie des personnes seules par nos phrases assassines</a:t>
            </a:r>
          </a:p>
          <a:p>
            <a:pPr marL="571500" indent="-571500">
              <a:lnSpc>
                <a:spcPct val="90000"/>
              </a:lnSpc>
              <a:spcBef>
                <a:spcPct val="20000"/>
              </a:spcBef>
              <a:buClr>
                <a:srgbClr val="F0A22E"/>
              </a:buClr>
              <a:buSzPct val="70000"/>
              <a:buFont typeface="Wingdings" panose="05000000000000000000" pitchFamily="2" charset="2"/>
              <a:buChar char="Ø"/>
            </a:pPr>
            <a:endParaRPr lang="fr-FR" sz="2600" dirty="0">
              <a:solidFill>
                <a:srgbClr val="4E3B30"/>
              </a:solidFill>
            </a:endParaRPr>
          </a:p>
        </p:txBody>
      </p:sp>
    </p:spTree>
    <p:extLst>
      <p:ext uri="{BB962C8B-B14F-4D97-AF65-F5344CB8AC3E}">
        <p14:creationId xmlns:p14="http://schemas.microsoft.com/office/powerpoint/2010/main" val="4082769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3000"/>
                                        <p:tgtEl>
                                          <p:spTgt spid="5"/>
                                        </p:tgtEl>
                                      </p:cBhvr>
                                    </p:animEffect>
                                    <p:anim calcmode="lin" valueType="num">
                                      <p:cBhvr>
                                        <p:cTn id="13" dur="3000" fill="hold"/>
                                        <p:tgtEl>
                                          <p:spTgt spid="5"/>
                                        </p:tgtEl>
                                        <p:attrNameLst>
                                          <p:attrName>ppt_x</p:attrName>
                                        </p:attrNameLst>
                                      </p:cBhvr>
                                      <p:tavLst>
                                        <p:tav tm="0">
                                          <p:val>
                                            <p:strVal val="#ppt_x"/>
                                          </p:val>
                                        </p:tav>
                                        <p:tav tm="100000">
                                          <p:val>
                                            <p:strVal val="#ppt_x"/>
                                          </p:val>
                                        </p:tav>
                                      </p:tavLst>
                                    </p:anim>
                                    <p:anim calcmode="lin" valueType="num">
                                      <p:cBhvr>
                                        <p:cTn id="14" dur="3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786233" y="5999082"/>
            <a:ext cx="4325398" cy="830997"/>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fr-FR" sz="1200" u="sng" dirty="0" smtClean="0">
                <a:solidFill>
                  <a:srgbClr val="00B0F0"/>
                </a:solidFill>
                <a:hlinkClick r:id="rId2"/>
              </a:rPr>
              <a:t>www.chateau-de-joudes.com</a:t>
            </a:r>
            <a:endParaRPr lang="fr-FR" sz="1200" u="sng" dirty="0" smtClean="0">
              <a:solidFill>
                <a:srgbClr val="00B0F0"/>
              </a:solidFill>
            </a:endParaRPr>
          </a:p>
          <a:p>
            <a:pPr algn="ctr" eaLnBrk="0" fontAlgn="base" hangingPunct="0">
              <a:spcBef>
                <a:spcPct val="0"/>
              </a:spcBef>
              <a:spcAft>
                <a:spcPct val="0"/>
              </a:spcAft>
            </a:pPr>
            <a:r>
              <a:rPr lang="fr-FR" sz="1200" u="sng" dirty="0" smtClean="0">
                <a:solidFill>
                  <a:srgbClr val="00B0F0"/>
                </a:solidFill>
              </a:rPr>
              <a:t>www.missionvieetfamille.com</a:t>
            </a:r>
            <a:endParaRPr lang="fr-FR" sz="1200" u="sng" dirty="0">
              <a:solidFill>
                <a:srgbClr val="00B0F0"/>
              </a:solidFill>
            </a:endParaRPr>
          </a:p>
          <a:p>
            <a:pPr algn="ctr" eaLnBrk="0" fontAlgn="base" hangingPunct="0">
              <a:spcBef>
                <a:spcPct val="0"/>
              </a:spcBef>
              <a:spcAft>
                <a:spcPct val="0"/>
              </a:spcAft>
            </a:pPr>
            <a:r>
              <a:rPr lang="fr-FR" sz="1200" dirty="0" smtClean="0">
                <a:solidFill>
                  <a:srgbClr val="000000"/>
                </a:solidFill>
              </a:rPr>
              <a:t>Septembre 2017  </a:t>
            </a:r>
            <a:endParaRPr lang="fr-FR" sz="1200" dirty="0">
              <a:solidFill>
                <a:srgbClr val="000000"/>
              </a:solidFill>
            </a:endParaRPr>
          </a:p>
          <a:p>
            <a:pPr algn="ctr" eaLnBrk="0" fontAlgn="base" hangingPunct="0">
              <a:spcBef>
                <a:spcPct val="0"/>
              </a:spcBef>
              <a:spcAft>
                <a:spcPct val="0"/>
              </a:spcAft>
            </a:pPr>
            <a:r>
              <a:rPr lang="fr-FR" sz="1200" dirty="0">
                <a:solidFill>
                  <a:srgbClr val="000000"/>
                </a:solidFill>
              </a:rPr>
              <a:t>© </a:t>
            </a:r>
            <a:r>
              <a:rPr lang="fr-FR" sz="1200" dirty="0" smtClean="0">
                <a:solidFill>
                  <a:srgbClr val="000000"/>
                </a:solidFill>
              </a:rPr>
              <a:t> Château </a:t>
            </a:r>
            <a:r>
              <a:rPr lang="fr-FR" sz="1200" dirty="0">
                <a:solidFill>
                  <a:srgbClr val="000000"/>
                </a:solidFill>
              </a:rPr>
              <a:t>de Joudes </a:t>
            </a:r>
            <a:r>
              <a:rPr lang="fr-FR" sz="1200" dirty="0" smtClean="0">
                <a:solidFill>
                  <a:srgbClr val="000000"/>
                </a:solidFill>
              </a:rPr>
              <a:t>Saint-Amour et MVF</a:t>
            </a:r>
            <a:endParaRPr lang="fr-FR" sz="1200" dirty="0">
              <a:solidFill>
                <a:srgbClr val="000000"/>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41"/>
            <a:ext cx="4849398" cy="6858000"/>
          </a:xfrm>
          <a:prstGeom prst="rect">
            <a:avLst/>
          </a:prstGeom>
        </p:spPr>
      </p:pic>
      <p:sp>
        <p:nvSpPr>
          <p:cNvPr id="5" name="Rectangle 4"/>
          <p:cNvSpPr/>
          <p:nvPr/>
        </p:nvSpPr>
        <p:spPr>
          <a:xfrm>
            <a:off x="4849398" y="1124744"/>
            <a:ext cx="4262233" cy="4832092"/>
          </a:xfrm>
          <a:prstGeom prst="rect">
            <a:avLst/>
          </a:prstGeom>
        </p:spPr>
        <p:txBody>
          <a:bodyPr wrap="square">
            <a:spAutoFit/>
          </a:bodyPr>
          <a:lstStyle/>
          <a:p>
            <a:pPr marL="342900" indent="-342900" eaLnBrk="0" fontAlgn="base" hangingPunct="0">
              <a:spcBef>
                <a:spcPct val="0"/>
              </a:spcBef>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le modèle biblique et la </a:t>
            </a:r>
            <a:r>
              <a:rPr lang="fr-FR" sz="2800" b="1" dirty="0" smtClean="0">
                <a:solidFill>
                  <a:srgbClr val="000000"/>
                </a:solidFill>
                <a:latin typeface="Calibri" panose="020F0502020204030204" pitchFamily="34" charset="0"/>
                <a:ea typeface="Times New Roman" panose="02020603050405020304" pitchFamily="18" charset="0"/>
              </a:rPr>
              <a:t>réalité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indent="-342900" eaLnBrk="0" fontAlgn="base" hangingPunct="0">
              <a:spcBef>
                <a:spcPct val="0"/>
              </a:spcBef>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particulières pour les jeunes et les personnes </a:t>
            </a:r>
            <a:r>
              <a:rPr lang="fr-FR" sz="2800" b="1" dirty="0" smtClean="0">
                <a:solidFill>
                  <a:srgbClr val="000000"/>
                </a:solidFill>
                <a:latin typeface="Calibri" panose="020F0502020204030204" pitchFamily="34" charset="0"/>
                <a:ea typeface="Times New Roman" panose="02020603050405020304" pitchFamily="18" charset="0"/>
              </a:rPr>
              <a:t>seules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indent="-342900" eaLnBrk="0" fontAlgn="base" hangingPunct="0">
              <a:spcBef>
                <a:spcPct val="0"/>
              </a:spcBef>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la maturité et les relations </a:t>
            </a:r>
            <a:r>
              <a:rPr lang="fr-FR" sz="2800" b="1" dirty="0" smtClean="0">
                <a:solidFill>
                  <a:srgbClr val="000000"/>
                </a:solidFill>
                <a:latin typeface="Calibri" panose="020F0502020204030204" pitchFamily="34" charset="0"/>
                <a:ea typeface="Times New Roman" panose="02020603050405020304" pitchFamily="18" charset="0"/>
              </a:rPr>
              <a:t>familiales »</a:t>
            </a:r>
            <a:endParaRPr lang="fr-FR" sz="2800" b="1" dirty="0">
              <a:solidFill>
                <a:srgbClr val="00000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413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25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25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36512" y="1916832"/>
            <a:ext cx="9144000" cy="1656184"/>
          </a:xfrm>
          <a:prstGeom prst="rect">
            <a:avLst/>
          </a:prstGeom>
          <a:solidFill>
            <a:schemeClr val="accent1"/>
          </a:solidFill>
          <a:ln w="9525">
            <a:noFill/>
            <a:miter lim="800000"/>
            <a:headEnd/>
            <a:tailEnd/>
          </a:ln>
        </p:spPr>
        <p:txBody>
          <a:bodyPr anchor="ctr"/>
          <a:lstStyle/>
          <a:p>
            <a:pPr algn="ctr">
              <a:defRPr/>
            </a:pPr>
            <a:r>
              <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cs typeface="Arial" panose="020B0604020202020204" pitchFamily="34" charset="0"/>
              </a:rPr>
              <a:t>Tensions particulières pour les jeunes et les personnes seules</a:t>
            </a:r>
          </a:p>
        </p:txBody>
      </p:sp>
      <p:sp>
        <p:nvSpPr>
          <p:cNvPr id="3" name="Rectangle 3"/>
          <p:cNvSpPr txBox="1">
            <a:spLocks noChangeArrowheads="1"/>
          </p:cNvSpPr>
          <p:nvPr/>
        </p:nvSpPr>
        <p:spPr bwMode="auto">
          <a:xfrm>
            <a:off x="179004" y="4149080"/>
            <a:ext cx="8712968" cy="1654175"/>
          </a:xfrm>
          <a:prstGeom prst="rect">
            <a:avLst/>
          </a:prstGeom>
          <a:noFill/>
          <a:ln w="9525">
            <a:noFill/>
            <a:miter lim="800000"/>
            <a:headEnd/>
            <a:tailEnd/>
          </a:ln>
        </p:spPr>
        <p:txBody>
          <a:bodyPr/>
          <a:lstStyle/>
          <a:p>
            <a:pPr marL="342900" indent="-342900" algn="ctr">
              <a:lnSpc>
                <a:spcPct val="90000"/>
              </a:lnSpc>
              <a:spcBef>
                <a:spcPct val="20000"/>
              </a:spcBef>
              <a:buClr>
                <a:srgbClr val="F0A22E"/>
              </a:buClr>
              <a:buSzPct val="70000"/>
            </a:pPr>
            <a:r>
              <a:rPr lang="fr-FR" sz="2400" dirty="0" smtClean="0">
                <a:solidFill>
                  <a:prstClr val="black"/>
                </a:solidFill>
                <a:latin typeface="Calibri" pitchFamily="34" charset="0"/>
                <a:cs typeface="Arial" panose="020B0604020202020204" pitchFamily="34" charset="0"/>
              </a:rPr>
              <a:t>     </a:t>
            </a:r>
            <a:r>
              <a:rPr lang="fr-FR" sz="2400" b="1" dirty="0" smtClean="0">
                <a:solidFill>
                  <a:prstClr val="black"/>
                </a:solidFill>
                <a:latin typeface="Calibri" pitchFamily="34" charset="0"/>
                <a:cs typeface="Arial" panose="020B0604020202020204" pitchFamily="34" charset="0"/>
              </a:rPr>
              <a:t>En résumé</a:t>
            </a:r>
          </a:p>
          <a:p>
            <a:pPr marL="342900" indent="-342900" algn="just">
              <a:lnSpc>
                <a:spcPct val="90000"/>
              </a:lnSpc>
              <a:spcBef>
                <a:spcPct val="20000"/>
              </a:spcBef>
              <a:buClr>
                <a:srgbClr val="F0A22E"/>
              </a:buClr>
              <a:buSzPct val="70000"/>
            </a:pPr>
            <a:r>
              <a:rPr lang="fr-FR" sz="2400" dirty="0">
                <a:solidFill>
                  <a:prstClr val="black"/>
                </a:solidFill>
                <a:latin typeface="Calibri" pitchFamily="34" charset="0"/>
                <a:cs typeface="Arial" panose="020B0604020202020204" pitchFamily="34" charset="0"/>
              </a:rPr>
              <a:t> </a:t>
            </a:r>
            <a:r>
              <a:rPr lang="fr-FR" sz="2400" dirty="0" smtClean="0">
                <a:solidFill>
                  <a:prstClr val="black"/>
                </a:solidFill>
                <a:latin typeface="Calibri" pitchFamily="34" charset="0"/>
                <a:cs typeface="Arial" panose="020B0604020202020204" pitchFamily="34" charset="0"/>
              </a:rPr>
              <a:t>    Les jeunes et les personnes seules sont parfois les «mal-traités » de nos Eglises. Les tensions auxquelles ils sont confrontées dans la société contemporaines sont immenses et pas toujours perçues à leur juste mesure. C’est une bénédiction qu’ils aient leur place dans cette convention</a:t>
            </a:r>
            <a:endParaRPr lang="fr-FR" sz="2400" dirty="0">
              <a:solidFill>
                <a:prstClr val="black"/>
              </a:solidFill>
              <a:latin typeface="Calibri" pitchFamily="34" charset="0"/>
              <a:cs typeface="Arial" panose="020B0604020202020204" pitchFamily="34" charset="0"/>
            </a:endParaRPr>
          </a:p>
        </p:txBody>
      </p:sp>
      <p:sp>
        <p:nvSpPr>
          <p:cNvPr id="4" name="Rectangle 2"/>
          <p:cNvSpPr txBox="1">
            <a:spLocks noChangeArrowheads="1"/>
          </p:cNvSpPr>
          <p:nvPr/>
        </p:nvSpPr>
        <p:spPr bwMode="auto">
          <a:xfrm>
            <a:off x="144016" y="44624"/>
            <a:ext cx="8892480" cy="1080120"/>
          </a:xfrm>
          <a:prstGeom prst="rect">
            <a:avLst/>
          </a:prstGeom>
          <a:solidFill>
            <a:schemeClr val="accent1"/>
          </a:solidFill>
          <a:ln w="9525">
            <a:noFill/>
            <a:miter lim="800000"/>
            <a:headEnd/>
            <a:tailEnd/>
          </a:ln>
        </p:spPr>
        <p:txBody>
          <a:bodyPr anchor="ctr"/>
          <a:lstStyle/>
          <a:p>
            <a:pPr algn="ctr">
              <a:defRPr/>
            </a:pPr>
            <a:r>
              <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cs typeface="Arial" panose="020B0604020202020204" pitchFamily="34" charset="0"/>
              </a:rPr>
              <a:t>Deuxième partie</a:t>
            </a:r>
          </a:p>
        </p:txBody>
      </p:sp>
    </p:spTree>
    <p:extLst>
      <p:ext uri="{BB962C8B-B14F-4D97-AF65-F5344CB8AC3E}">
        <p14:creationId xmlns:p14="http://schemas.microsoft.com/office/powerpoint/2010/main" val="32089084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36512" y="2564904"/>
            <a:ext cx="9144000" cy="1656184"/>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cs typeface="Arial" panose="020B0604020202020204" pitchFamily="34" charset="0"/>
              </a:rPr>
              <a:t>A l’attention des jeunes</a:t>
            </a:r>
            <a:endParaRPr lang="fr-FR" sz="3800" b="1" i="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cs typeface="Arial" panose="020B0604020202020204" pitchFamily="34" charset="0"/>
            </a:endParaRPr>
          </a:p>
        </p:txBody>
      </p:sp>
      <p:pic>
        <p:nvPicPr>
          <p:cNvPr id="4" name="Picture 19" descr="http://nordineraymond.n.o.pic.centerblog.net/jl502ca9.gif"/>
          <p:cNvPicPr>
            <a:picLocks noChangeAspect="1" noChangeArrowheads="1"/>
          </p:cNvPicPr>
          <p:nvPr/>
        </p:nvPicPr>
        <p:blipFill>
          <a:blip r:embed="rId2" cstate="print"/>
          <a:srcRect/>
          <a:stretch>
            <a:fillRect/>
          </a:stretch>
        </p:blipFill>
        <p:spPr bwMode="auto">
          <a:xfrm>
            <a:off x="5220072" y="3906443"/>
            <a:ext cx="3887416" cy="29515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21" descr="http://www.clubdebonheur.org/images/bonheursmiley.jpg"/>
          <p:cNvPicPr>
            <a:picLocks noChangeAspect="1" noChangeArrowheads="1"/>
          </p:cNvPicPr>
          <p:nvPr/>
        </p:nvPicPr>
        <p:blipFill>
          <a:blip r:embed="rId3" cstate="print"/>
          <a:srcRect/>
          <a:stretch>
            <a:fillRect/>
          </a:stretch>
        </p:blipFill>
        <p:spPr bwMode="auto">
          <a:xfrm>
            <a:off x="9754" y="31225"/>
            <a:ext cx="3554134" cy="26656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0651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23260654-3615-44E6-8351-57BBA90A8FEA}" type="slidenum">
              <a:rPr lang="en-US" altLang="fr-FR" sz="1200">
                <a:solidFill>
                  <a:srgbClr val="045C75"/>
                </a:solidFill>
                <a:latin typeface="Arial" panose="020B0604020202020204" pitchFamily="34" charset="0"/>
              </a:rPr>
              <a:pPr>
                <a:spcBef>
                  <a:spcPct val="0"/>
                </a:spcBef>
                <a:buClrTx/>
                <a:buSzTx/>
                <a:buFontTx/>
                <a:buNone/>
              </a:pPr>
              <a:t>47</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863600" y="188913"/>
            <a:ext cx="8388350" cy="720725"/>
          </a:xfrm>
        </p:spPr>
        <p:txBody>
          <a:bodyPr/>
          <a:lstStyle/>
          <a:p>
            <a:pPr algn="ctr" eaLnBrk="1" hangingPunct="1">
              <a:defRPr/>
            </a:pPr>
            <a:r>
              <a:rPr lang="fr-FR" sz="3600" b="1" dirty="0" smtClean="0">
                <a:solidFill>
                  <a:schemeClr val="accent2">
                    <a:lumMod val="75000"/>
                  </a:schemeClr>
                </a:solidFill>
              </a:rPr>
              <a:t>Je vous dédie 5 paroles de l’Evangile</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36513" y="1486793"/>
            <a:ext cx="9144001" cy="1654175"/>
          </a:xfrm>
        </p:spPr>
        <p:txBody>
          <a:bodyPr/>
          <a:lstStyle/>
          <a:p>
            <a:pPr eaLnBrk="1" hangingPunct="1">
              <a:lnSpc>
                <a:spcPct val="90000"/>
              </a:lnSpc>
            </a:pPr>
            <a:r>
              <a:rPr lang="fr-FR" altLang="fr-FR" sz="3200" dirty="0" smtClean="0"/>
              <a:t>« Etouffés par les plaisirs de la vie.. »</a:t>
            </a:r>
            <a:br>
              <a:rPr lang="fr-FR" altLang="fr-FR" sz="3200" dirty="0" smtClean="0"/>
            </a:br>
            <a:endParaRPr lang="fr-FR" altLang="fr-FR" sz="3200" dirty="0" smtClean="0"/>
          </a:p>
          <a:p>
            <a:pPr eaLnBrk="1" hangingPunct="1">
              <a:lnSpc>
                <a:spcPct val="90000"/>
              </a:lnSpc>
            </a:pPr>
            <a:r>
              <a:rPr lang="fr-FR" altLang="fr-FR" sz="3200" dirty="0" smtClean="0">
                <a:cs typeface="Arial" panose="020B0604020202020204" pitchFamily="34" charset="0"/>
              </a:rPr>
              <a:t>« Réjouis-toi.. »</a:t>
            </a:r>
            <a:br>
              <a:rPr lang="fr-FR" altLang="fr-FR" sz="3200" dirty="0" smtClean="0">
                <a:cs typeface="Arial" panose="020B0604020202020204" pitchFamily="34" charset="0"/>
              </a:rPr>
            </a:br>
            <a:endParaRPr lang="fr-FR" altLang="fr-FR" sz="3200" dirty="0" smtClean="0">
              <a:cs typeface="Arial" panose="020B0604020202020204" pitchFamily="34" charset="0"/>
            </a:endParaRPr>
          </a:p>
          <a:p>
            <a:pPr eaLnBrk="1" hangingPunct="1">
              <a:lnSpc>
                <a:spcPct val="90000"/>
              </a:lnSpc>
            </a:pPr>
            <a:r>
              <a:rPr lang="fr-FR" altLang="fr-FR" sz="3200" dirty="0" smtClean="0">
                <a:cs typeface="Arial" panose="020B0604020202020204" pitchFamily="34" charset="0"/>
              </a:rPr>
              <a:t>« Car tout vous appartient.. »</a:t>
            </a:r>
            <a:br>
              <a:rPr lang="fr-FR" altLang="fr-FR" sz="3200" dirty="0" smtClean="0">
                <a:cs typeface="Arial" panose="020B0604020202020204" pitchFamily="34" charset="0"/>
              </a:rPr>
            </a:br>
            <a:endParaRPr lang="fr-FR" altLang="fr-FR" sz="3200" dirty="0" smtClean="0">
              <a:cs typeface="Arial" panose="020B0604020202020204" pitchFamily="34" charset="0"/>
            </a:endParaRPr>
          </a:p>
          <a:p>
            <a:pPr eaLnBrk="1" hangingPunct="1">
              <a:lnSpc>
                <a:spcPct val="90000"/>
              </a:lnSpc>
            </a:pPr>
            <a:r>
              <a:rPr lang="fr-FR" altLang="fr-FR" sz="3200" dirty="0" smtClean="0">
                <a:cs typeface="Arial" panose="020B0604020202020204" pitchFamily="34" charset="0"/>
              </a:rPr>
              <a:t>« Tout m’est permis, mais tout n’est pas utile.. »</a:t>
            </a:r>
            <a:br>
              <a:rPr lang="fr-FR" altLang="fr-FR" sz="3200" dirty="0" smtClean="0">
                <a:cs typeface="Arial" panose="020B0604020202020204" pitchFamily="34" charset="0"/>
              </a:rPr>
            </a:br>
            <a:endParaRPr lang="fr-FR" altLang="fr-FR" sz="3200" dirty="0" smtClean="0">
              <a:cs typeface="Arial" panose="020B0604020202020204" pitchFamily="34" charset="0"/>
            </a:endParaRPr>
          </a:p>
          <a:p>
            <a:pPr eaLnBrk="1" hangingPunct="1">
              <a:lnSpc>
                <a:spcPct val="90000"/>
              </a:lnSpc>
            </a:pPr>
            <a:r>
              <a:rPr lang="fr-FR" altLang="fr-FR" sz="3200" dirty="0" smtClean="0">
                <a:cs typeface="Arial" panose="020B0604020202020204" pitchFamily="34" charset="0"/>
              </a:rPr>
              <a:t>« Vous avez été appelés à la liberté.. »</a:t>
            </a:r>
          </a:p>
        </p:txBody>
      </p:sp>
    </p:spTree>
    <p:extLst>
      <p:ext uri="{BB962C8B-B14F-4D97-AF65-F5344CB8AC3E}">
        <p14:creationId xmlns:p14="http://schemas.microsoft.com/office/powerpoint/2010/main" val="37186770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E373F962-B73A-449A-B3E3-6A7F9043B971}" type="slidenum">
              <a:rPr lang="en-US" altLang="fr-FR" sz="1200">
                <a:solidFill>
                  <a:srgbClr val="045C75"/>
                </a:solidFill>
                <a:latin typeface="Arial" panose="020B0604020202020204" pitchFamily="34" charset="0"/>
              </a:rPr>
              <a:pPr>
                <a:spcBef>
                  <a:spcPct val="0"/>
                </a:spcBef>
                <a:buClrTx/>
                <a:buSzTx/>
                <a:buFontTx/>
                <a:buNone/>
              </a:pPr>
              <a:t>48</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611188" y="115888"/>
            <a:ext cx="8388350" cy="720725"/>
          </a:xfrm>
        </p:spPr>
        <p:txBody>
          <a:bodyPr/>
          <a:lstStyle/>
          <a:p>
            <a:pPr algn="ctr" eaLnBrk="1" hangingPunct="1">
              <a:defRPr/>
            </a:pPr>
            <a:r>
              <a:rPr lang="fr-FR" sz="3600" b="1" dirty="0" smtClean="0">
                <a:solidFill>
                  <a:schemeClr val="accent2">
                    <a:lumMod val="75000"/>
                  </a:schemeClr>
                </a:solidFill>
              </a:rPr>
              <a:t>« Les plaisirs de la vie..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0" y="1196975"/>
            <a:ext cx="9144000" cy="1655763"/>
          </a:xfrm>
        </p:spPr>
        <p:txBody>
          <a:bodyPr/>
          <a:lstStyle/>
          <a:p>
            <a:pPr eaLnBrk="1" hangingPunct="1">
              <a:lnSpc>
                <a:spcPct val="90000"/>
              </a:lnSpc>
            </a:pPr>
            <a:r>
              <a:rPr lang="fr-FR" altLang="fr-FR" b="1" dirty="0" smtClean="0"/>
              <a:t>Luc 8-14 : </a:t>
            </a:r>
            <a:r>
              <a:rPr lang="fr-FR" altLang="fr-FR" dirty="0" smtClean="0"/>
              <a:t>« Ce qui est tombé parmi les épines, ce sont ceux qui après avoir entendu, sont étouffés en cours de route par les inquiétudes, les richesses et les </a:t>
            </a:r>
            <a:r>
              <a:rPr lang="fr-FR" altLang="fr-FR" i="1" dirty="0" smtClean="0"/>
              <a:t>plaisirs de la vie</a:t>
            </a:r>
            <a:r>
              <a:rPr lang="fr-FR" altLang="fr-FR" dirty="0" smtClean="0"/>
              <a:t>, et ne donnent pas de </a:t>
            </a:r>
            <a:r>
              <a:rPr lang="fr-FR" altLang="fr-FR" i="1" dirty="0" smtClean="0"/>
              <a:t>fruits mûrs</a:t>
            </a:r>
            <a:r>
              <a:rPr lang="fr-FR" altLang="fr-FR" dirty="0" smtClean="0"/>
              <a:t> »</a:t>
            </a:r>
            <a:br>
              <a:rPr lang="fr-FR" altLang="fr-FR" dirty="0" smtClean="0"/>
            </a:br>
            <a:endParaRPr lang="fr-FR" altLang="fr-FR" dirty="0" smtClean="0"/>
          </a:p>
          <a:p>
            <a:pPr eaLnBrk="1" hangingPunct="1">
              <a:lnSpc>
                <a:spcPct val="90000"/>
              </a:lnSpc>
            </a:pPr>
            <a:r>
              <a:rPr lang="fr-FR" altLang="fr-FR" dirty="0" smtClean="0"/>
              <a:t>Ce sont les priorités que nous avons qui dictent nos choix, nos comportement et finalement conditionnent notre avenir</a:t>
            </a:r>
            <a:br>
              <a:rPr lang="fr-FR" altLang="fr-FR" dirty="0" smtClean="0"/>
            </a:br>
            <a:endParaRPr lang="fr-FR" altLang="fr-FR" dirty="0" smtClean="0"/>
          </a:p>
          <a:p>
            <a:pPr eaLnBrk="1" hangingPunct="1">
              <a:lnSpc>
                <a:spcPct val="90000"/>
              </a:lnSpc>
            </a:pPr>
            <a:r>
              <a:rPr lang="fr-FR" altLang="fr-FR" dirty="0" smtClean="0"/>
              <a:t>Sous le poids des inquiétudes, des richesses et des plaisirs, notre vie est freinée et étouffée. Notre foi dérive lentement , parfois régresse, et n’amène rien à </a:t>
            </a:r>
            <a:r>
              <a:rPr lang="fr-FR" altLang="fr-FR" i="1" dirty="0" smtClean="0"/>
              <a:t>maturité</a:t>
            </a:r>
            <a:br>
              <a:rPr lang="fr-FR" altLang="fr-FR" i="1" dirty="0" smtClean="0"/>
            </a:br>
            <a:endParaRPr lang="fr-FR" altLang="fr-FR" i="1" dirty="0" smtClean="0"/>
          </a:p>
          <a:p>
            <a:pPr eaLnBrk="1" hangingPunct="1">
              <a:lnSpc>
                <a:spcPct val="90000"/>
              </a:lnSpc>
            </a:pPr>
            <a:r>
              <a:rPr lang="fr-FR" altLang="fr-FR" dirty="0" smtClean="0"/>
              <a:t>Les « plaisirs de la vie » ou les « richesses » ne sont pas mauvais en soi. C’est l’importance, la priorité et le poids qu’on leur donne qui (nous) posent problème</a:t>
            </a:r>
            <a:endParaRPr lang="fr-FR" altLang="fr-FR"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6778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69316352-F357-43AA-94A9-0B842F702FCE}" type="slidenum">
              <a:rPr lang="en-US" altLang="fr-FR" sz="1200">
                <a:solidFill>
                  <a:srgbClr val="045C75"/>
                </a:solidFill>
                <a:latin typeface="Arial" panose="020B0604020202020204" pitchFamily="34" charset="0"/>
              </a:rPr>
              <a:pPr>
                <a:spcBef>
                  <a:spcPct val="0"/>
                </a:spcBef>
                <a:buClrTx/>
                <a:buSzTx/>
                <a:buFontTx/>
                <a:buNone/>
              </a:pPr>
              <a:t>49</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755650" y="404813"/>
            <a:ext cx="8388350" cy="720725"/>
          </a:xfrm>
        </p:spPr>
        <p:txBody>
          <a:bodyPr/>
          <a:lstStyle/>
          <a:p>
            <a:pPr algn="ctr" eaLnBrk="1" hangingPunct="1">
              <a:defRPr/>
            </a:pPr>
            <a:r>
              <a:rPr lang="fr-FR" sz="3600" b="1" dirty="0" smtClean="0">
                <a:solidFill>
                  <a:schemeClr val="accent2">
                    <a:lumMod val="75000"/>
                  </a:schemeClr>
                </a:solidFill>
              </a:rPr>
              <a:t>Pourquoi nos priorités sont-elles importantes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0" y="1700213"/>
            <a:ext cx="9144000" cy="1655762"/>
          </a:xfrm>
        </p:spPr>
        <p:txBody>
          <a:bodyPr/>
          <a:lstStyle/>
          <a:p>
            <a:pPr eaLnBrk="1" hangingPunct="1">
              <a:lnSpc>
                <a:spcPct val="90000"/>
              </a:lnSpc>
            </a:pPr>
            <a:r>
              <a:rPr lang="fr-FR" altLang="fr-FR" sz="3000" smtClean="0"/>
              <a:t>Semez une pensée, vous récoltez un acte</a:t>
            </a:r>
            <a:br>
              <a:rPr lang="fr-FR" altLang="fr-FR" sz="3000" smtClean="0"/>
            </a:br>
            <a:r>
              <a:rPr lang="fr-FR" altLang="fr-FR" sz="3000" smtClean="0"/>
              <a:t>Semez un acte, vous récoltez une habitude</a:t>
            </a:r>
            <a:br>
              <a:rPr lang="fr-FR" altLang="fr-FR" sz="3000" smtClean="0"/>
            </a:br>
            <a:r>
              <a:rPr lang="fr-FR" altLang="fr-FR" sz="3000" smtClean="0"/>
              <a:t>Semez une habitude, vous récoltez une personnalité</a:t>
            </a:r>
            <a:br>
              <a:rPr lang="fr-FR" altLang="fr-FR" sz="3000" smtClean="0"/>
            </a:br>
            <a:r>
              <a:rPr lang="fr-FR" altLang="fr-FR" sz="3000" smtClean="0"/>
              <a:t>Semez une personnalité, vous récoltez une destinée</a:t>
            </a:r>
            <a:br>
              <a:rPr lang="fr-FR" altLang="fr-FR" sz="3000" smtClean="0"/>
            </a:br>
            <a:endParaRPr lang="fr-FR" altLang="fr-FR" sz="3000" smtClean="0"/>
          </a:p>
          <a:p>
            <a:pPr eaLnBrk="1" hangingPunct="1">
              <a:lnSpc>
                <a:spcPct val="90000"/>
              </a:lnSpc>
            </a:pPr>
            <a:r>
              <a:rPr lang="fr-FR" altLang="fr-FR" sz="3000" smtClean="0"/>
              <a:t>Par les choix que je fais, les décisions que je prends et les habitudes que je cultive, nous ne faisons que semer, encore semer et toujours semer ! Et selon ce que nous semons, nous récoltons en conséquence..</a:t>
            </a:r>
            <a:br>
              <a:rPr lang="fr-FR" altLang="fr-FR" sz="3000" smtClean="0"/>
            </a:br>
            <a:r>
              <a:rPr lang="fr-FR" altLang="fr-FR" sz="3000" smtClean="0"/>
              <a:t/>
            </a:r>
            <a:br>
              <a:rPr lang="fr-FR" altLang="fr-FR" sz="3000" smtClean="0"/>
            </a:br>
            <a:endParaRPr lang="fr-FR" altLang="fr-FR" sz="3000" smtClean="0"/>
          </a:p>
        </p:txBody>
      </p:sp>
    </p:spTree>
    <p:extLst>
      <p:ext uri="{BB962C8B-B14F-4D97-AF65-F5344CB8AC3E}">
        <p14:creationId xmlns:p14="http://schemas.microsoft.com/office/powerpoint/2010/main" val="184623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40791A3F-DF49-4F6F-BE2A-391EE08CAF9E}" type="slidenum">
              <a:rPr lang="en-US" altLang="fr-FR" sz="1200">
                <a:solidFill>
                  <a:srgbClr val="045C75"/>
                </a:solidFill>
                <a:latin typeface="Arial" panose="020B0604020202020204" pitchFamily="34" charset="0"/>
              </a:rPr>
              <a:pPr>
                <a:spcBef>
                  <a:spcPct val="0"/>
                </a:spcBef>
                <a:buClrTx/>
                <a:buSzTx/>
                <a:buFontTx/>
                <a:buNone/>
              </a:pPr>
              <a:t>50</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611188" y="115888"/>
            <a:ext cx="8388350" cy="720725"/>
          </a:xfrm>
        </p:spPr>
        <p:txBody>
          <a:bodyPr/>
          <a:lstStyle/>
          <a:p>
            <a:pPr algn="ctr" eaLnBrk="1" hangingPunct="1">
              <a:defRPr/>
            </a:pPr>
            <a:r>
              <a:rPr lang="fr-FR" sz="3600" b="1" dirty="0" smtClean="0">
                <a:solidFill>
                  <a:schemeClr val="accent2">
                    <a:lumMod val="75000"/>
                  </a:schemeClr>
                </a:solidFill>
              </a:rPr>
              <a:t>« Réjouis-toi..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0" y="1052513"/>
            <a:ext cx="9144000" cy="1655762"/>
          </a:xfrm>
        </p:spPr>
        <p:txBody>
          <a:bodyPr/>
          <a:lstStyle/>
          <a:p>
            <a:pPr eaLnBrk="1" hangingPunct="1">
              <a:lnSpc>
                <a:spcPct val="90000"/>
              </a:lnSpc>
              <a:spcBef>
                <a:spcPct val="0"/>
              </a:spcBef>
            </a:pPr>
            <a:r>
              <a:rPr lang="fr-FR" altLang="fr-FR" sz="2200" b="1" smtClean="0"/>
              <a:t>Ecclésiaste 11-9 à 10 : </a:t>
            </a:r>
            <a:r>
              <a:rPr lang="fr-FR" altLang="fr-FR" sz="2200" smtClean="0"/>
              <a:t>« Jeune homme, </a:t>
            </a:r>
            <a:r>
              <a:rPr lang="fr-FR" altLang="fr-FR" sz="2200" i="1" smtClean="0"/>
              <a:t>réjouis-toi</a:t>
            </a:r>
            <a:r>
              <a:rPr lang="fr-FR" altLang="fr-FR" sz="2200" smtClean="0"/>
              <a:t> de tes jeunes années, que ton cœur te rendent heureux pendant les jours de ta jeunesse ; suis les voies de ton cœur et les regards de tes yeux ; s</a:t>
            </a:r>
            <a:r>
              <a:rPr lang="fr-FR" altLang="fr-FR" sz="2200" i="1" smtClean="0"/>
              <a:t>ache que pour tout cela Dieu te fera  venir en jugement</a:t>
            </a:r>
            <a:r>
              <a:rPr lang="fr-FR" altLang="fr-FR" sz="2200" smtClean="0"/>
              <a:t>. Ecarte donc de ton cœur la contrariété, éloigne le malheur de ta chair.. »</a:t>
            </a:r>
            <a:br>
              <a:rPr lang="fr-FR" altLang="fr-FR" sz="2200" smtClean="0"/>
            </a:br>
            <a:endParaRPr lang="fr-FR" altLang="fr-FR" sz="2200" smtClean="0"/>
          </a:p>
          <a:p>
            <a:pPr eaLnBrk="1" hangingPunct="1">
              <a:lnSpc>
                <a:spcPct val="90000"/>
              </a:lnSpc>
            </a:pPr>
            <a:r>
              <a:rPr lang="fr-FR" altLang="fr-FR" sz="2100" b="1" smtClean="0"/>
              <a:t>Dieu n’est pas contre les plaisirs</a:t>
            </a:r>
            <a:r>
              <a:rPr lang="fr-FR" altLang="fr-FR" sz="2100" smtClean="0"/>
              <a:t>. Son plaisir est que nous soyons heureux, et que nous prenions plaisir :</a:t>
            </a:r>
          </a:p>
          <a:p>
            <a:pPr lvl="1" eaLnBrk="1" hangingPunct="1">
              <a:lnSpc>
                <a:spcPct val="90000"/>
              </a:lnSpc>
              <a:buFont typeface="Arial" panose="020B0604020202020204" pitchFamily="34" charset="0"/>
              <a:buChar char="•"/>
            </a:pPr>
            <a:r>
              <a:rPr lang="fr-FR" altLang="fr-FR" sz="2100" smtClean="0"/>
              <a:t>à l’amitié, à la complicité, à l’entente, à réveiller l’amour</a:t>
            </a:r>
          </a:p>
          <a:p>
            <a:pPr lvl="1" eaLnBrk="1" hangingPunct="1">
              <a:lnSpc>
                <a:spcPct val="90000"/>
              </a:lnSpc>
              <a:buFont typeface="Arial" panose="020B0604020202020204" pitchFamily="34" charset="0"/>
              <a:buChar char="•"/>
            </a:pPr>
            <a:r>
              <a:rPr lang="fr-FR" altLang="fr-FR" sz="2100" smtClean="0"/>
              <a:t>à la surprise, à la constance, au travail, au repos, à la curiosité</a:t>
            </a:r>
          </a:p>
          <a:p>
            <a:pPr lvl="1" eaLnBrk="1" hangingPunct="1">
              <a:lnSpc>
                <a:spcPct val="90000"/>
              </a:lnSpc>
              <a:buFont typeface="Arial" panose="020B0604020202020204" pitchFamily="34" charset="0"/>
              <a:buChar char="•"/>
            </a:pPr>
            <a:r>
              <a:rPr lang="fr-FR" altLang="fr-FR" sz="2100" smtClean="0"/>
              <a:t>à la solitude, à la variété, à l’unicité</a:t>
            </a:r>
          </a:p>
          <a:p>
            <a:pPr lvl="1" eaLnBrk="1" hangingPunct="1">
              <a:lnSpc>
                <a:spcPct val="90000"/>
              </a:lnSpc>
              <a:buFont typeface="Arial" panose="020B0604020202020204" pitchFamily="34" charset="0"/>
              <a:buChar char="•"/>
            </a:pPr>
            <a:r>
              <a:rPr lang="fr-FR" altLang="fr-FR" sz="2100" smtClean="0"/>
              <a:t>à l’obstination et à l’endurance qui créent la force</a:t>
            </a:r>
          </a:p>
          <a:p>
            <a:pPr lvl="1" eaLnBrk="1" hangingPunct="1">
              <a:lnSpc>
                <a:spcPct val="90000"/>
              </a:lnSpc>
              <a:buFont typeface="Arial" panose="020B0604020202020204" pitchFamily="34" charset="0"/>
              <a:buChar char="•"/>
            </a:pPr>
            <a:r>
              <a:rPr lang="fr-FR" altLang="fr-FR" sz="2100" smtClean="0"/>
              <a:t>au labeur qui réalise et à la ferveur qui anime</a:t>
            </a:r>
          </a:p>
          <a:p>
            <a:pPr lvl="1" eaLnBrk="1" hangingPunct="1">
              <a:lnSpc>
                <a:spcPct val="90000"/>
              </a:lnSpc>
              <a:buFont typeface="Arial" panose="020B0604020202020204" pitchFamily="34" charset="0"/>
              <a:buChar char="•"/>
            </a:pPr>
            <a:r>
              <a:rPr lang="fr-FR" altLang="fr-FR" sz="2100" smtClean="0"/>
              <a:t>à tout émerveillement qui émerveille</a:t>
            </a:r>
          </a:p>
          <a:p>
            <a:pPr lvl="1" eaLnBrk="1" hangingPunct="1">
              <a:lnSpc>
                <a:spcPct val="90000"/>
              </a:lnSpc>
              <a:buFont typeface="Arial" panose="020B0604020202020204" pitchFamily="34" charset="0"/>
              <a:buChar char="•"/>
            </a:pPr>
            <a:r>
              <a:rPr lang="fr-FR" altLang="fr-FR" sz="2100" smtClean="0"/>
              <a:t>à tout enchantement qui transporte</a:t>
            </a:r>
          </a:p>
          <a:p>
            <a:pPr lvl="1" eaLnBrk="1" hangingPunct="1">
              <a:lnSpc>
                <a:spcPct val="90000"/>
              </a:lnSpc>
              <a:buFont typeface="Arial" panose="020B0604020202020204" pitchFamily="34" charset="0"/>
              <a:buChar char="•"/>
            </a:pPr>
            <a:r>
              <a:rPr lang="fr-FR" altLang="fr-FR" sz="2100" smtClean="0"/>
              <a:t>à ma sexualité qui me rend créatif et à la complicité qui rapproche</a:t>
            </a:r>
          </a:p>
          <a:p>
            <a:pPr lvl="1" eaLnBrk="1" hangingPunct="1">
              <a:lnSpc>
                <a:spcPct val="90000"/>
              </a:lnSpc>
              <a:buFont typeface="Arial" panose="020B0604020202020204" pitchFamily="34" charset="0"/>
              <a:buChar char="•"/>
            </a:pPr>
            <a:r>
              <a:rPr lang="fr-FR" altLang="fr-FR" sz="2100" smtClean="0"/>
              <a:t>et aussi à Internet et à la télévision qui m’ouvrent au monde !</a:t>
            </a:r>
            <a:endParaRPr lang="fr-FR" altLang="fr-FR" sz="210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59724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55715">
                                            <p:txEl>
                                              <p:pRg st="5" end="5"/>
                                            </p:txEl>
                                          </p:spTgt>
                                        </p:tgtEl>
                                        <p:attrNameLst>
                                          <p:attrName>style.visibility</p:attrName>
                                        </p:attrNameLst>
                                      </p:cBhvr>
                                      <p:to>
                                        <p:strVal val="visible"/>
                                      </p:to>
                                    </p:set>
                                    <p:animEffect transition="in" filter="fade">
                                      <p:cBhvr>
                                        <p:cTn id="47" dur="3000"/>
                                        <p:tgtEl>
                                          <p:spTgt spid="755715">
                                            <p:txEl>
                                              <p:pRg st="5" end="5"/>
                                            </p:txEl>
                                          </p:spTgt>
                                        </p:tgtEl>
                                      </p:cBhvr>
                                    </p:animEffect>
                                    <p:anim calcmode="lin" valueType="num">
                                      <p:cBhvr>
                                        <p:cTn id="48" dur="3000" fill="hold"/>
                                        <p:tgtEl>
                                          <p:spTgt spid="755715">
                                            <p:txEl>
                                              <p:pRg st="5" end="5"/>
                                            </p:txEl>
                                          </p:spTgt>
                                        </p:tgtEl>
                                        <p:attrNameLst>
                                          <p:attrName>ppt_x</p:attrName>
                                        </p:attrNameLst>
                                      </p:cBhvr>
                                      <p:tavLst>
                                        <p:tav tm="0">
                                          <p:val>
                                            <p:strVal val="#ppt_x"/>
                                          </p:val>
                                        </p:tav>
                                        <p:tav tm="100000">
                                          <p:val>
                                            <p:strVal val="#ppt_x"/>
                                          </p:val>
                                        </p:tav>
                                      </p:tavLst>
                                    </p:anim>
                                    <p:anim calcmode="lin" valueType="num">
                                      <p:cBhvr>
                                        <p:cTn id="49" dur="3000" fill="hold"/>
                                        <p:tgtEl>
                                          <p:spTgt spid="755715">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nodeType="clickPar">
                      <p:stCondLst>
                        <p:cond delay="indefinite"/>
                      </p:stCondLst>
                      <p:childTnLst>
                        <p:par>
                          <p:cTn id="51" fill="hold" nodeType="withGroup">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755715">
                                            <p:txEl>
                                              <p:pRg st="6" end="6"/>
                                            </p:txEl>
                                          </p:spTgt>
                                        </p:tgtEl>
                                        <p:attrNameLst>
                                          <p:attrName>style.visibility</p:attrName>
                                        </p:attrNameLst>
                                      </p:cBhvr>
                                      <p:to>
                                        <p:strVal val="visible"/>
                                      </p:to>
                                    </p:set>
                                    <p:animEffect transition="in" filter="fade">
                                      <p:cBhvr>
                                        <p:cTn id="54" dur="3000"/>
                                        <p:tgtEl>
                                          <p:spTgt spid="755715">
                                            <p:txEl>
                                              <p:pRg st="6" end="6"/>
                                            </p:txEl>
                                          </p:spTgt>
                                        </p:tgtEl>
                                      </p:cBhvr>
                                    </p:animEffect>
                                    <p:anim calcmode="lin" valueType="num">
                                      <p:cBhvr>
                                        <p:cTn id="55" dur="3000" fill="hold"/>
                                        <p:tgtEl>
                                          <p:spTgt spid="755715">
                                            <p:txEl>
                                              <p:pRg st="6" end="6"/>
                                            </p:txEl>
                                          </p:spTgt>
                                        </p:tgtEl>
                                        <p:attrNameLst>
                                          <p:attrName>ppt_x</p:attrName>
                                        </p:attrNameLst>
                                      </p:cBhvr>
                                      <p:tavLst>
                                        <p:tav tm="0">
                                          <p:val>
                                            <p:strVal val="#ppt_x"/>
                                          </p:val>
                                        </p:tav>
                                        <p:tav tm="100000">
                                          <p:val>
                                            <p:strVal val="#ppt_x"/>
                                          </p:val>
                                        </p:tav>
                                      </p:tavLst>
                                    </p:anim>
                                    <p:anim calcmode="lin" valueType="num">
                                      <p:cBhvr>
                                        <p:cTn id="56" dur="3000" fill="hold"/>
                                        <p:tgtEl>
                                          <p:spTgt spid="7557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755715">
                                            <p:txEl>
                                              <p:pRg st="7" end="7"/>
                                            </p:txEl>
                                          </p:spTgt>
                                        </p:tgtEl>
                                        <p:attrNameLst>
                                          <p:attrName>style.visibility</p:attrName>
                                        </p:attrNameLst>
                                      </p:cBhvr>
                                      <p:to>
                                        <p:strVal val="visible"/>
                                      </p:to>
                                    </p:set>
                                    <p:animEffect transition="in" filter="fade">
                                      <p:cBhvr>
                                        <p:cTn id="61" dur="3000"/>
                                        <p:tgtEl>
                                          <p:spTgt spid="755715">
                                            <p:txEl>
                                              <p:pRg st="7" end="7"/>
                                            </p:txEl>
                                          </p:spTgt>
                                        </p:tgtEl>
                                      </p:cBhvr>
                                    </p:animEffect>
                                    <p:anim calcmode="lin" valueType="num">
                                      <p:cBhvr>
                                        <p:cTn id="62" dur="3000" fill="hold"/>
                                        <p:tgtEl>
                                          <p:spTgt spid="755715">
                                            <p:txEl>
                                              <p:pRg st="7" end="7"/>
                                            </p:txEl>
                                          </p:spTgt>
                                        </p:tgtEl>
                                        <p:attrNameLst>
                                          <p:attrName>ppt_x</p:attrName>
                                        </p:attrNameLst>
                                      </p:cBhvr>
                                      <p:tavLst>
                                        <p:tav tm="0">
                                          <p:val>
                                            <p:strVal val="#ppt_x"/>
                                          </p:val>
                                        </p:tav>
                                        <p:tav tm="100000">
                                          <p:val>
                                            <p:strVal val="#ppt_x"/>
                                          </p:val>
                                        </p:tav>
                                      </p:tavLst>
                                    </p:anim>
                                    <p:anim calcmode="lin" valueType="num">
                                      <p:cBhvr>
                                        <p:cTn id="63" dur="3000" fill="hold"/>
                                        <p:tgtEl>
                                          <p:spTgt spid="75571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755715">
                                            <p:txEl>
                                              <p:pRg st="8" end="8"/>
                                            </p:txEl>
                                          </p:spTgt>
                                        </p:tgtEl>
                                        <p:attrNameLst>
                                          <p:attrName>style.visibility</p:attrName>
                                        </p:attrNameLst>
                                      </p:cBhvr>
                                      <p:to>
                                        <p:strVal val="visible"/>
                                      </p:to>
                                    </p:set>
                                    <p:animEffect transition="in" filter="fade">
                                      <p:cBhvr>
                                        <p:cTn id="68" dur="3000"/>
                                        <p:tgtEl>
                                          <p:spTgt spid="755715">
                                            <p:txEl>
                                              <p:pRg st="8" end="8"/>
                                            </p:txEl>
                                          </p:spTgt>
                                        </p:tgtEl>
                                      </p:cBhvr>
                                    </p:animEffect>
                                    <p:anim calcmode="lin" valueType="num">
                                      <p:cBhvr>
                                        <p:cTn id="69" dur="3000" fill="hold"/>
                                        <p:tgtEl>
                                          <p:spTgt spid="755715">
                                            <p:txEl>
                                              <p:pRg st="8" end="8"/>
                                            </p:txEl>
                                          </p:spTgt>
                                        </p:tgtEl>
                                        <p:attrNameLst>
                                          <p:attrName>ppt_x</p:attrName>
                                        </p:attrNameLst>
                                      </p:cBhvr>
                                      <p:tavLst>
                                        <p:tav tm="0">
                                          <p:val>
                                            <p:strVal val="#ppt_x"/>
                                          </p:val>
                                        </p:tav>
                                        <p:tav tm="100000">
                                          <p:val>
                                            <p:strVal val="#ppt_x"/>
                                          </p:val>
                                        </p:tav>
                                      </p:tavLst>
                                    </p:anim>
                                    <p:anim calcmode="lin" valueType="num">
                                      <p:cBhvr>
                                        <p:cTn id="70" dur="3000" fill="hold"/>
                                        <p:tgtEl>
                                          <p:spTgt spid="7557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755715">
                                            <p:txEl>
                                              <p:pRg st="9" end="9"/>
                                            </p:txEl>
                                          </p:spTgt>
                                        </p:tgtEl>
                                        <p:attrNameLst>
                                          <p:attrName>style.visibility</p:attrName>
                                        </p:attrNameLst>
                                      </p:cBhvr>
                                      <p:to>
                                        <p:strVal val="visible"/>
                                      </p:to>
                                    </p:set>
                                    <p:animEffect transition="in" filter="fade">
                                      <p:cBhvr>
                                        <p:cTn id="75" dur="3000"/>
                                        <p:tgtEl>
                                          <p:spTgt spid="755715">
                                            <p:txEl>
                                              <p:pRg st="9" end="9"/>
                                            </p:txEl>
                                          </p:spTgt>
                                        </p:tgtEl>
                                      </p:cBhvr>
                                    </p:animEffect>
                                    <p:anim calcmode="lin" valueType="num">
                                      <p:cBhvr>
                                        <p:cTn id="76" dur="3000" fill="hold"/>
                                        <p:tgtEl>
                                          <p:spTgt spid="755715">
                                            <p:txEl>
                                              <p:pRg st="9" end="9"/>
                                            </p:txEl>
                                          </p:spTgt>
                                        </p:tgtEl>
                                        <p:attrNameLst>
                                          <p:attrName>ppt_x</p:attrName>
                                        </p:attrNameLst>
                                      </p:cBhvr>
                                      <p:tavLst>
                                        <p:tav tm="0">
                                          <p:val>
                                            <p:strVal val="#ppt_x"/>
                                          </p:val>
                                        </p:tav>
                                        <p:tav tm="100000">
                                          <p:val>
                                            <p:strVal val="#ppt_x"/>
                                          </p:val>
                                        </p:tav>
                                      </p:tavLst>
                                    </p:anim>
                                    <p:anim calcmode="lin" valueType="num">
                                      <p:cBhvr>
                                        <p:cTn id="77" dur="3000" fill="hold"/>
                                        <p:tgtEl>
                                          <p:spTgt spid="755715">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8" fill="hold" nodeType="clickPar">
                      <p:stCondLst>
                        <p:cond delay="indefinite"/>
                      </p:stCondLst>
                      <p:childTnLst>
                        <p:par>
                          <p:cTn id="79" fill="hold" nodeType="withGroup">
                            <p:stCondLst>
                              <p:cond delay="0"/>
                            </p:stCondLst>
                            <p:childTnLst>
                              <p:par>
                                <p:cTn id="80" presetID="42" presetClass="entr" presetSubtype="0" fill="hold" grpId="0" nodeType="clickEffect">
                                  <p:stCondLst>
                                    <p:cond delay="0"/>
                                  </p:stCondLst>
                                  <p:childTnLst>
                                    <p:set>
                                      <p:cBhvr>
                                        <p:cTn id="81" dur="1" fill="hold">
                                          <p:stCondLst>
                                            <p:cond delay="0"/>
                                          </p:stCondLst>
                                        </p:cTn>
                                        <p:tgtEl>
                                          <p:spTgt spid="755715">
                                            <p:txEl>
                                              <p:pRg st="10" end="10"/>
                                            </p:txEl>
                                          </p:spTgt>
                                        </p:tgtEl>
                                        <p:attrNameLst>
                                          <p:attrName>style.visibility</p:attrName>
                                        </p:attrNameLst>
                                      </p:cBhvr>
                                      <p:to>
                                        <p:strVal val="visible"/>
                                      </p:to>
                                    </p:set>
                                    <p:animEffect transition="in" filter="fade">
                                      <p:cBhvr>
                                        <p:cTn id="82" dur="3000"/>
                                        <p:tgtEl>
                                          <p:spTgt spid="755715">
                                            <p:txEl>
                                              <p:pRg st="10" end="10"/>
                                            </p:txEl>
                                          </p:spTgt>
                                        </p:tgtEl>
                                      </p:cBhvr>
                                    </p:animEffect>
                                    <p:anim calcmode="lin" valueType="num">
                                      <p:cBhvr>
                                        <p:cTn id="83" dur="3000" fill="hold"/>
                                        <p:tgtEl>
                                          <p:spTgt spid="755715">
                                            <p:txEl>
                                              <p:pRg st="10" end="10"/>
                                            </p:txEl>
                                          </p:spTgt>
                                        </p:tgtEl>
                                        <p:attrNameLst>
                                          <p:attrName>ppt_x</p:attrName>
                                        </p:attrNameLst>
                                      </p:cBhvr>
                                      <p:tavLst>
                                        <p:tav tm="0">
                                          <p:val>
                                            <p:strVal val="#ppt_x"/>
                                          </p:val>
                                        </p:tav>
                                        <p:tav tm="100000">
                                          <p:val>
                                            <p:strVal val="#ppt_x"/>
                                          </p:val>
                                        </p:tav>
                                      </p:tavLst>
                                    </p:anim>
                                    <p:anim calcmode="lin" valueType="num">
                                      <p:cBhvr>
                                        <p:cTn id="84" dur="3000" fill="hold"/>
                                        <p:tgtEl>
                                          <p:spTgt spid="755715">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BB557667-70D9-4081-ABB2-C0216BCA94FA}" type="slidenum">
              <a:rPr lang="en-US" altLang="fr-FR" sz="1200">
                <a:solidFill>
                  <a:srgbClr val="045C75"/>
                </a:solidFill>
                <a:latin typeface="Arial" panose="020B0604020202020204" pitchFamily="34" charset="0"/>
              </a:rPr>
              <a:pPr>
                <a:spcBef>
                  <a:spcPct val="0"/>
                </a:spcBef>
                <a:buClrTx/>
                <a:buSzTx/>
                <a:buFontTx/>
                <a:buNone/>
              </a:pPr>
              <a:t>51</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936625" y="115888"/>
            <a:ext cx="8388350" cy="720725"/>
          </a:xfrm>
        </p:spPr>
        <p:txBody>
          <a:bodyPr/>
          <a:lstStyle/>
          <a:p>
            <a:pPr algn="ctr" eaLnBrk="1" hangingPunct="1">
              <a:defRPr/>
            </a:pPr>
            <a:r>
              <a:rPr lang="fr-FR" sz="3600" b="1" dirty="0" smtClean="0">
                <a:solidFill>
                  <a:schemeClr val="accent2">
                    <a:lumMod val="75000"/>
                  </a:schemeClr>
                </a:solidFill>
              </a:rPr>
              <a:t>Pourquoi le rappel du jugement de Dieu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0" y="1125538"/>
            <a:ext cx="9144000" cy="1654175"/>
          </a:xfrm>
        </p:spPr>
        <p:txBody>
          <a:bodyPr/>
          <a:lstStyle/>
          <a:p>
            <a:pPr eaLnBrk="1" hangingPunct="1">
              <a:lnSpc>
                <a:spcPct val="90000"/>
              </a:lnSpc>
            </a:pPr>
            <a:r>
              <a:rPr lang="fr-FR" altLang="fr-FR" sz="3000" smtClean="0"/>
              <a:t>Pour nous rappeler que l’excès et l’abus sont toujours dommageable, pour nous et les autres, et que nous devons rester maître de nos vies</a:t>
            </a:r>
            <a:br>
              <a:rPr lang="fr-FR" altLang="fr-FR" sz="3000" smtClean="0"/>
            </a:br>
            <a:endParaRPr lang="fr-FR" altLang="fr-FR" sz="3000" smtClean="0"/>
          </a:p>
          <a:p>
            <a:pPr eaLnBrk="1" hangingPunct="1">
              <a:lnSpc>
                <a:spcPct val="90000"/>
              </a:lnSpc>
            </a:pPr>
            <a:r>
              <a:rPr lang="fr-FR" altLang="fr-FR" sz="3000" smtClean="0"/>
              <a:t>Pour nous rappeler que nous sommes des créatures</a:t>
            </a:r>
            <a:br>
              <a:rPr lang="fr-FR" altLang="fr-FR" sz="3000" smtClean="0"/>
            </a:br>
            <a:endParaRPr lang="fr-FR" altLang="fr-FR" sz="3000" smtClean="0"/>
          </a:p>
          <a:p>
            <a:pPr eaLnBrk="1" hangingPunct="1">
              <a:lnSpc>
                <a:spcPct val="90000"/>
              </a:lnSpc>
            </a:pPr>
            <a:r>
              <a:rPr lang="fr-FR" altLang="fr-FR" sz="3000" smtClean="0"/>
              <a:t>Pour nous rappeler que c’est notre compréhension du </a:t>
            </a:r>
            <a:r>
              <a:rPr lang="fr-FR" altLang="fr-FR" sz="3000" i="1" smtClean="0"/>
              <a:t>futur</a:t>
            </a:r>
            <a:r>
              <a:rPr lang="fr-FR" altLang="fr-FR" sz="3000" smtClean="0"/>
              <a:t> qui influence notre comportement au </a:t>
            </a:r>
            <a:r>
              <a:rPr lang="fr-FR" altLang="fr-FR" sz="3000" i="1" smtClean="0"/>
              <a:t>présent</a:t>
            </a:r>
            <a:br>
              <a:rPr lang="fr-FR" altLang="fr-FR" sz="3000" i="1" smtClean="0"/>
            </a:br>
            <a:endParaRPr lang="fr-FR" altLang="fr-FR" sz="3000" i="1" smtClean="0"/>
          </a:p>
          <a:p>
            <a:pPr eaLnBrk="1" hangingPunct="1">
              <a:lnSpc>
                <a:spcPct val="90000"/>
              </a:lnSpc>
            </a:pPr>
            <a:r>
              <a:rPr lang="fr-FR" altLang="fr-FR" sz="3000" smtClean="0"/>
              <a:t>Pour nous rappeler aussi que nous ne sommes pas tout puissants et qu’en tant que créatures, nous avons des limites (Genèse 2-16 à 17)</a:t>
            </a:r>
            <a:endParaRPr lang="fr-FR" altLang="fr-FR" sz="3000" i="1" smtClean="0"/>
          </a:p>
          <a:p>
            <a:pPr eaLnBrk="1" hangingPunct="1">
              <a:lnSpc>
                <a:spcPct val="90000"/>
              </a:lnSpc>
            </a:pPr>
            <a:endParaRPr lang="fr-FR" altLang="fr-FR" sz="3000" smtClean="0"/>
          </a:p>
          <a:p>
            <a:pPr eaLnBrk="1" hangingPunct="1">
              <a:lnSpc>
                <a:spcPct val="90000"/>
              </a:lnSpc>
            </a:pPr>
            <a:endParaRPr lang="fr-FR" altLang="fr-FR" sz="3000" smtClean="0"/>
          </a:p>
        </p:txBody>
      </p:sp>
    </p:spTree>
    <p:extLst>
      <p:ext uri="{BB962C8B-B14F-4D97-AF65-F5344CB8AC3E}">
        <p14:creationId xmlns:p14="http://schemas.microsoft.com/office/powerpoint/2010/main" val="15168835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332EF661-B02C-4EFA-8B3B-45FF858A4815}" type="slidenum">
              <a:rPr lang="en-US" altLang="fr-FR" sz="1200">
                <a:solidFill>
                  <a:srgbClr val="045C75"/>
                </a:solidFill>
                <a:latin typeface="Arial" panose="020B0604020202020204" pitchFamily="34" charset="0"/>
              </a:rPr>
              <a:pPr>
                <a:spcBef>
                  <a:spcPct val="0"/>
                </a:spcBef>
                <a:buClrTx/>
                <a:buSzTx/>
                <a:buFontTx/>
                <a:buNone/>
              </a:pPr>
              <a:t>52</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611188" y="115888"/>
            <a:ext cx="8388350" cy="720725"/>
          </a:xfrm>
        </p:spPr>
        <p:txBody>
          <a:bodyPr/>
          <a:lstStyle/>
          <a:p>
            <a:pPr algn="ctr" eaLnBrk="1" hangingPunct="1">
              <a:defRPr/>
            </a:pPr>
            <a:r>
              <a:rPr lang="fr-FR" sz="3600" b="1" dirty="0" smtClean="0">
                <a:solidFill>
                  <a:schemeClr val="accent2">
                    <a:lumMod val="75000"/>
                  </a:schemeClr>
                </a:solidFill>
              </a:rPr>
              <a:t>« Car tout vous appartient..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0" y="1773238"/>
            <a:ext cx="9144000" cy="1655762"/>
          </a:xfrm>
        </p:spPr>
        <p:txBody>
          <a:bodyPr/>
          <a:lstStyle/>
          <a:p>
            <a:pPr eaLnBrk="1" hangingPunct="1">
              <a:lnSpc>
                <a:spcPct val="90000"/>
              </a:lnSpc>
              <a:spcBef>
                <a:spcPct val="0"/>
              </a:spcBef>
            </a:pPr>
            <a:r>
              <a:rPr lang="fr-FR" altLang="fr-FR" sz="2400" b="1" smtClean="0"/>
              <a:t>1 Corinthiens 3-21 à 23 : </a:t>
            </a:r>
            <a:r>
              <a:rPr lang="fr-FR" altLang="fr-FR" sz="2400" smtClean="0"/>
              <a:t>« Car </a:t>
            </a:r>
            <a:r>
              <a:rPr lang="fr-FR" altLang="fr-FR" sz="2400" i="1" smtClean="0"/>
              <a:t>tout vous appartient</a:t>
            </a:r>
            <a:r>
              <a:rPr lang="fr-FR" altLang="fr-FR" sz="2400" smtClean="0"/>
              <a:t>, soit Paul, soit Apollos, soit Céphas, soit le monde, soit la vie, soit la mort, soit le présent, soit l’avenir. </a:t>
            </a:r>
            <a:r>
              <a:rPr lang="fr-FR" altLang="fr-FR" sz="2400" i="1" smtClean="0"/>
              <a:t>Tout vous appartient</a:t>
            </a:r>
            <a:r>
              <a:rPr lang="fr-FR" altLang="fr-FR" sz="2400" smtClean="0"/>
              <a:t> ; mais vous, vous appartenez au Christ, et le Christ à Dieu. » </a:t>
            </a:r>
            <a:br>
              <a:rPr lang="fr-FR" altLang="fr-FR" sz="2400" smtClean="0"/>
            </a:br>
            <a:endParaRPr lang="fr-FR" altLang="fr-FR" sz="2400" smtClean="0"/>
          </a:p>
          <a:p>
            <a:pPr eaLnBrk="1" hangingPunct="1">
              <a:lnSpc>
                <a:spcPct val="90000"/>
              </a:lnSpc>
            </a:pPr>
            <a:r>
              <a:rPr lang="fr-FR" altLang="fr-FR" sz="2400" b="1" smtClean="0"/>
              <a:t>Tout vous appartient !</a:t>
            </a:r>
            <a:r>
              <a:rPr lang="fr-FR" altLang="fr-FR" sz="2400" smtClean="0"/>
              <a:t> Cette déclaration est surprenante et ne prend son sens qu’à la lumière de cette autre affirmation : « Vous appartenez au Christ »</a:t>
            </a:r>
            <a:br>
              <a:rPr lang="fr-FR" altLang="fr-FR" sz="2400" smtClean="0"/>
            </a:br>
            <a:endParaRPr lang="fr-FR" altLang="fr-FR" sz="2400" smtClean="0"/>
          </a:p>
          <a:p>
            <a:pPr eaLnBrk="1" hangingPunct="1">
              <a:lnSpc>
                <a:spcPct val="90000"/>
              </a:lnSpc>
            </a:pPr>
            <a:r>
              <a:rPr lang="fr-FR" altLang="fr-FR" sz="2400" b="1" smtClean="0"/>
              <a:t>Ce que nous sommes</a:t>
            </a:r>
            <a:r>
              <a:rPr lang="fr-FR" altLang="fr-FR" sz="2400" smtClean="0"/>
              <a:t>, nous le devons à Jésus-Christ et à lui seul. Nous sommes donc libérés de toutes autre dépendance, de toute autre servitude</a:t>
            </a:r>
            <a:br>
              <a:rPr lang="fr-FR" altLang="fr-FR" sz="2400" smtClean="0"/>
            </a:br>
            <a:endParaRPr lang="fr-FR" altLang="fr-FR" sz="2400" smtClean="0"/>
          </a:p>
        </p:txBody>
      </p:sp>
    </p:spTree>
    <p:extLst>
      <p:ext uri="{BB962C8B-B14F-4D97-AF65-F5344CB8AC3E}">
        <p14:creationId xmlns:p14="http://schemas.microsoft.com/office/powerpoint/2010/main" val="2918887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59122D42-F90A-42FC-B5F2-FFE498485D6C}" type="slidenum">
              <a:rPr lang="en-US" altLang="fr-FR" sz="1200">
                <a:solidFill>
                  <a:srgbClr val="045C75"/>
                </a:solidFill>
                <a:latin typeface="Arial" panose="020B0604020202020204" pitchFamily="34" charset="0"/>
              </a:rPr>
              <a:pPr>
                <a:spcBef>
                  <a:spcPct val="0"/>
                </a:spcBef>
                <a:buClrTx/>
                <a:buSzTx/>
                <a:buFontTx/>
                <a:buNone/>
              </a:pPr>
              <a:t>53</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611188" y="115888"/>
            <a:ext cx="8388350" cy="720725"/>
          </a:xfrm>
        </p:spPr>
        <p:txBody>
          <a:bodyPr/>
          <a:lstStyle/>
          <a:p>
            <a:pPr algn="ctr" eaLnBrk="1" hangingPunct="1">
              <a:defRPr/>
            </a:pPr>
            <a:r>
              <a:rPr lang="fr-FR" sz="3600" b="1" dirty="0" smtClean="0">
                <a:solidFill>
                  <a:schemeClr val="accent2">
                    <a:lumMod val="75000"/>
                  </a:schemeClr>
                </a:solidFill>
              </a:rPr>
              <a:t>« Car tout vous appartient..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71438" y="1052513"/>
            <a:ext cx="9251951" cy="1655762"/>
          </a:xfrm>
        </p:spPr>
        <p:txBody>
          <a:bodyPr/>
          <a:lstStyle/>
          <a:p>
            <a:pPr eaLnBrk="1" hangingPunct="1">
              <a:lnSpc>
                <a:spcPct val="90000"/>
              </a:lnSpc>
            </a:pPr>
            <a:r>
              <a:rPr lang="fr-FR" altLang="fr-FR" sz="2100" b="1" smtClean="0"/>
              <a:t>Et ce « TOUT » n’est pas restrictif</a:t>
            </a:r>
            <a:r>
              <a:rPr lang="fr-FR" altLang="fr-FR" sz="2100" smtClean="0"/>
              <a:t>. Paul dresse une liste impressionnante de tout ce qui appartient aux croyants :</a:t>
            </a:r>
          </a:p>
          <a:p>
            <a:pPr lvl="1" eaLnBrk="1" hangingPunct="1">
              <a:lnSpc>
                <a:spcPct val="90000"/>
              </a:lnSpc>
              <a:buFont typeface="Arial" panose="020B0604020202020204" pitchFamily="34" charset="0"/>
              <a:buChar char="•"/>
            </a:pPr>
            <a:r>
              <a:rPr lang="fr-FR" altLang="fr-FR" sz="1900" smtClean="0"/>
              <a:t>Les apôtres : </a:t>
            </a:r>
            <a:r>
              <a:rPr lang="fr-FR" altLang="fr-FR" sz="1900" i="1" smtClean="0"/>
              <a:t>Paul, Apollos, Céphas</a:t>
            </a:r>
            <a:r>
              <a:rPr lang="fr-FR" altLang="fr-FR" sz="1900" smtClean="0"/>
              <a:t>. Ils n’ont pas été donnés à l’Eglise pour qu’ils la dominent et l’asservissent, mais pour la servir. Je suis à vous, et non l’inverse !</a:t>
            </a:r>
            <a:br>
              <a:rPr lang="fr-FR" altLang="fr-FR" sz="1900" smtClean="0"/>
            </a:br>
            <a:endParaRPr lang="fr-FR" altLang="fr-FR" sz="1900" smtClean="0"/>
          </a:p>
          <a:p>
            <a:pPr lvl="1" eaLnBrk="1" hangingPunct="1">
              <a:lnSpc>
                <a:spcPct val="90000"/>
              </a:lnSpc>
              <a:buFont typeface="Arial" panose="020B0604020202020204" pitchFamily="34" charset="0"/>
              <a:buChar char="•"/>
            </a:pPr>
            <a:r>
              <a:rPr lang="fr-FR" altLang="fr-FR" sz="1900" smtClean="0">
                <a:cs typeface="Arial" panose="020B0604020202020204" pitchFamily="34" charset="0"/>
              </a:rPr>
              <a:t>Ensuite,</a:t>
            </a:r>
            <a:r>
              <a:rPr lang="fr-FR" altLang="fr-FR" sz="1900" i="1" smtClean="0">
                <a:cs typeface="Arial" panose="020B0604020202020204" pitchFamily="34" charset="0"/>
              </a:rPr>
              <a:t> « le monde »</a:t>
            </a:r>
            <a:r>
              <a:rPr lang="fr-FR" altLang="fr-FR" sz="1900" smtClean="0">
                <a:cs typeface="Arial" panose="020B0604020202020204" pitchFamily="34" charset="0"/>
              </a:rPr>
              <a:t> : le monde dans le sens de la création toute entière. Ce n’est pas nous qui </a:t>
            </a:r>
            <a:r>
              <a:rPr lang="fr-FR" altLang="fr-FR" sz="1900" i="1" smtClean="0">
                <a:cs typeface="Arial" panose="020B0604020202020204" pitchFamily="34" charset="0"/>
              </a:rPr>
              <a:t>appartenons</a:t>
            </a:r>
            <a:r>
              <a:rPr lang="fr-FR" altLang="fr-FR" sz="1900" smtClean="0">
                <a:cs typeface="Arial" panose="020B0604020202020204" pitchFamily="34" charset="0"/>
              </a:rPr>
              <a:t> au monde, mais parce que le monde est le domaine de Dieu, rien ne peut/doit nous soumettre ou nous asservir. Nous sommes libres !</a:t>
            </a:r>
            <a:br>
              <a:rPr lang="fr-FR" altLang="fr-FR" sz="1900" smtClean="0">
                <a:cs typeface="Arial" panose="020B0604020202020204" pitchFamily="34" charset="0"/>
              </a:rPr>
            </a:br>
            <a:endParaRPr lang="fr-FR" altLang="fr-FR" sz="1900" smtClean="0">
              <a:cs typeface="Arial" panose="020B0604020202020204" pitchFamily="34" charset="0"/>
            </a:endParaRPr>
          </a:p>
          <a:p>
            <a:pPr lvl="1" eaLnBrk="1" hangingPunct="1">
              <a:lnSpc>
                <a:spcPct val="90000"/>
              </a:lnSpc>
              <a:buFont typeface="Arial" panose="020B0604020202020204" pitchFamily="34" charset="0"/>
              <a:buChar char="•"/>
            </a:pPr>
            <a:r>
              <a:rPr lang="fr-FR" altLang="fr-FR" sz="1900" i="1" smtClean="0">
                <a:cs typeface="Arial" panose="020B0604020202020204" pitchFamily="34" charset="0"/>
              </a:rPr>
              <a:t>La vie</a:t>
            </a:r>
            <a:r>
              <a:rPr lang="fr-FR" altLang="fr-FR" sz="1900" smtClean="0">
                <a:cs typeface="Arial" panose="020B0604020202020204" pitchFamily="34" charset="0"/>
              </a:rPr>
              <a:t> aussi nous appartient :  nous pouvons vivre pleinement, au lieu de nous replier sur nous même dans une attitude frileuse. Nous pouvons recevoir tout ce qui est bon, tout ce qui réjouit comme autant de dons de Dieu, car « </a:t>
            </a:r>
            <a:r>
              <a:rPr lang="fr-FR" altLang="fr-FR" sz="1900" i="1" smtClean="0">
                <a:cs typeface="Arial" panose="020B0604020202020204" pitchFamily="34" charset="0"/>
              </a:rPr>
              <a:t>Tout ce que Dieu a créé est bon et rien n’est à rejeter pourvu qu’on le prenne avec action de grâces »</a:t>
            </a:r>
            <a:r>
              <a:rPr lang="fr-FR" altLang="fr-FR" sz="1900" smtClean="0">
                <a:cs typeface="Arial" panose="020B0604020202020204" pitchFamily="34" charset="0"/>
              </a:rPr>
              <a:t> (1 Timothée 4-4). Ce  n’est pas en refusant les joies et les plaisirs de la vie que les chrétiens pourront plaire à Dieu, mais en lui rendant grâce pour ses bienfaits et en se remettant à lui pour leur avenir</a:t>
            </a:r>
            <a:br>
              <a:rPr lang="fr-FR" altLang="fr-FR" sz="1900" smtClean="0">
                <a:cs typeface="Arial" panose="020B0604020202020204" pitchFamily="34" charset="0"/>
              </a:rPr>
            </a:br>
            <a:endParaRPr lang="fr-FR" altLang="fr-FR" sz="1900" smtClean="0">
              <a:cs typeface="Arial" panose="020B0604020202020204" pitchFamily="34" charset="0"/>
            </a:endParaRPr>
          </a:p>
          <a:p>
            <a:pPr lvl="1" eaLnBrk="1" hangingPunct="1">
              <a:lnSpc>
                <a:spcPct val="90000"/>
              </a:lnSpc>
              <a:buFont typeface="Arial" panose="020B0604020202020204" pitchFamily="34" charset="0"/>
              <a:buChar char="•"/>
            </a:pPr>
            <a:r>
              <a:rPr lang="fr-FR" altLang="fr-FR" sz="1900" smtClean="0">
                <a:cs typeface="Arial" panose="020B0604020202020204" pitchFamily="34" charset="0"/>
              </a:rPr>
              <a:t>Même la mort, le présent et l’avenir nous appartiennent . La mort a été vaincue par le Christ, elle n’est donc plus un tyran implacable. Le temps est aussi à notre service et nous pouvons donc envisager l’avenir  sans crainte et avec une foi joyeuse. Nous ne sommes plus enfermés dans notre passé..</a:t>
            </a:r>
          </a:p>
        </p:txBody>
      </p:sp>
    </p:spTree>
    <p:extLst>
      <p:ext uri="{BB962C8B-B14F-4D97-AF65-F5344CB8AC3E}">
        <p14:creationId xmlns:p14="http://schemas.microsoft.com/office/powerpoint/2010/main" val="1915245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D4CB6C53-8791-4AE7-ABB2-00A3B3C4B229}" type="slidenum">
              <a:rPr lang="en-US" altLang="fr-FR" sz="1200">
                <a:solidFill>
                  <a:srgbClr val="045C75"/>
                </a:solidFill>
                <a:latin typeface="Arial" panose="020B0604020202020204" pitchFamily="34" charset="0"/>
              </a:rPr>
              <a:pPr>
                <a:spcBef>
                  <a:spcPct val="0"/>
                </a:spcBef>
                <a:buClrTx/>
                <a:buSzTx/>
                <a:buFontTx/>
                <a:buNone/>
              </a:pPr>
              <a:t>54</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863600" y="476250"/>
            <a:ext cx="8388350" cy="720725"/>
          </a:xfrm>
        </p:spPr>
        <p:txBody>
          <a:bodyPr/>
          <a:lstStyle/>
          <a:p>
            <a:pPr algn="ctr" eaLnBrk="1" hangingPunct="1">
              <a:defRPr/>
            </a:pPr>
            <a:r>
              <a:rPr lang="fr-FR" sz="3600" b="1" dirty="0" smtClean="0">
                <a:solidFill>
                  <a:schemeClr val="accent2">
                    <a:lumMod val="75000"/>
                  </a:schemeClr>
                </a:solidFill>
              </a:rPr>
              <a:t>« Tout m’est permis, mais tout n’est pas utile..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34925" y="1125538"/>
            <a:ext cx="9144000" cy="1654175"/>
          </a:xfrm>
        </p:spPr>
        <p:txBody>
          <a:bodyPr/>
          <a:lstStyle/>
          <a:p>
            <a:pPr eaLnBrk="1" hangingPunct="1">
              <a:lnSpc>
                <a:spcPct val="90000"/>
              </a:lnSpc>
            </a:pPr>
            <a:r>
              <a:rPr lang="fr-FR" altLang="fr-FR" sz="2100" b="1" smtClean="0"/>
              <a:t>1 Corinthiens 6 -12 à 13 : </a:t>
            </a:r>
            <a:r>
              <a:rPr lang="fr-FR" altLang="fr-FR" sz="2100" smtClean="0"/>
              <a:t>« Tout m’est permis, mais tout n’est pas utile ; tout m’est permis, mais moi, je ne permettrais à rien d’avoir autorité sur moi »</a:t>
            </a:r>
            <a:r>
              <a:rPr lang="fr-FR" altLang="fr-FR" sz="2100" b="1" smtClean="0"/>
              <a:t/>
            </a:r>
            <a:br>
              <a:rPr lang="fr-FR" altLang="fr-FR" sz="2100" b="1" smtClean="0"/>
            </a:br>
            <a:endParaRPr lang="fr-FR" altLang="fr-FR" sz="2100" b="1" smtClean="0"/>
          </a:p>
          <a:p>
            <a:pPr eaLnBrk="1" hangingPunct="1">
              <a:lnSpc>
                <a:spcPct val="90000"/>
              </a:lnSpc>
            </a:pPr>
            <a:r>
              <a:rPr lang="fr-FR" altLang="fr-FR" sz="2100" b="1" smtClean="0">
                <a:cs typeface="Arial" panose="020B0604020202020204" pitchFamily="34" charset="0"/>
              </a:rPr>
              <a:t>Questions</a:t>
            </a:r>
            <a:r>
              <a:rPr lang="fr-FR" altLang="fr-FR" sz="2100" smtClean="0">
                <a:cs typeface="Arial" panose="020B0604020202020204" pitchFamily="34" charset="0"/>
              </a:rPr>
              <a:t> : que veut dire ce verset ? Paul ne prend-t-il pas des risques avec nous en disant cela ? Pourquoi ne dit-il pas plutôt : </a:t>
            </a:r>
            <a:r>
              <a:rPr lang="fr-FR" altLang="fr-FR" sz="2100" i="1" smtClean="0">
                <a:cs typeface="Arial" panose="020B0604020202020204" pitchFamily="34" charset="0"/>
              </a:rPr>
              <a:t>« Il est permis »</a:t>
            </a:r>
            <a:r>
              <a:rPr lang="fr-FR" altLang="fr-FR" sz="2100" smtClean="0">
                <a:cs typeface="Arial" panose="020B0604020202020204" pitchFamily="34" charset="0"/>
              </a:rPr>
              <a:t> ou </a:t>
            </a:r>
            <a:r>
              <a:rPr lang="fr-FR" altLang="fr-FR" sz="2100" i="1" smtClean="0">
                <a:cs typeface="Arial" panose="020B0604020202020204" pitchFamily="34" charset="0"/>
              </a:rPr>
              <a:t>« il est défendu » </a:t>
            </a:r>
            <a:r>
              <a:rPr lang="fr-FR" altLang="fr-FR" sz="2100" smtClean="0">
                <a:cs typeface="Arial" panose="020B0604020202020204" pitchFamily="34" charset="0"/>
              </a:rPr>
              <a:t> ? Quelle est son intention pédagogique ? Comment mettons-nous en pratique cette parole aujourd’hui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b="1" smtClean="0">
                <a:cs typeface="Arial" panose="020B0604020202020204" pitchFamily="34" charset="0"/>
              </a:rPr>
              <a:t>Les questions de fond qui nous sont adressées</a:t>
            </a:r>
            <a:r>
              <a:rPr lang="fr-FR" altLang="fr-FR" sz="2100" smtClean="0">
                <a:cs typeface="Arial" panose="020B0604020202020204" pitchFamily="34" charset="0"/>
              </a:rPr>
              <a:t> : notre vie est-elle juste motivée par une liste d’interdictions ? De choses à faire ou à ne pas faire ? Est-ce que je considère qu’une chose est mauvaise seulement parce qu’elle est défendue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buFont typeface="Arial" panose="020B0604020202020204" pitchFamily="34" charset="0"/>
              <a:buChar char="•"/>
            </a:pPr>
            <a:r>
              <a:rPr lang="fr-FR" altLang="fr-FR" sz="2100" smtClean="0">
                <a:cs typeface="Arial" panose="020B0604020202020204" pitchFamily="34" charset="0"/>
              </a:rPr>
              <a:t>Ce qui met une limite à la liberté ne doit pas être une contrainte extérieure, une interdiction à respecter, mais une </a:t>
            </a:r>
            <a:r>
              <a:rPr lang="fr-FR" altLang="fr-FR" sz="2100" i="1" smtClean="0">
                <a:cs typeface="Arial" panose="020B0604020202020204" pitchFamily="34" charset="0"/>
              </a:rPr>
              <a:t>appréciation intelligente</a:t>
            </a:r>
            <a:r>
              <a:rPr lang="fr-FR" altLang="fr-FR" sz="2100" smtClean="0">
                <a:cs typeface="Arial" panose="020B0604020202020204" pitchFamily="34" charset="0"/>
              </a:rPr>
              <a:t> de la réalité :</a:t>
            </a:r>
          </a:p>
          <a:p>
            <a:pPr lvl="1" eaLnBrk="1" hangingPunct="1">
              <a:lnSpc>
                <a:spcPct val="90000"/>
              </a:lnSpc>
              <a:buFont typeface="Arial" panose="020B0604020202020204" pitchFamily="34" charset="0"/>
              <a:buChar char="•"/>
            </a:pPr>
            <a:r>
              <a:rPr lang="fr-FR" altLang="fr-FR" sz="1900" smtClean="0">
                <a:cs typeface="Arial" panose="020B0604020202020204" pitchFamily="34" charset="0"/>
              </a:rPr>
              <a:t>Tout en effet n’est pas utile, n’est pas bon, tout ne convient pas, tout n’est pas profitable. Il y a des comportements qui font du mal, qui ont un effet néfaste</a:t>
            </a:r>
          </a:p>
          <a:p>
            <a:pPr lvl="1" eaLnBrk="1" hangingPunct="1">
              <a:lnSpc>
                <a:spcPct val="90000"/>
              </a:lnSpc>
              <a:buFont typeface="Arial" panose="020B0604020202020204" pitchFamily="34" charset="0"/>
              <a:buChar char="•"/>
            </a:pPr>
            <a:r>
              <a:rPr lang="fr-FR" altLang="fr-FR" sz="1900" smtClean="0">
                <a:cs typeface="Arial" panose="020B0604020202020204" pitchFamily="34" charset="0"/>
              </a:rPr>
              <a:t>Je ne me laisserai pas asservir par quoi que ce soit, je ne perdrai pas ma liberté en devenant esclave d’habitudes ou de passions que je ne contrôle plus</a:t>
            </a:r>
            <a:br>
              <a:rPr lang="fr-FR" altLang="fr-FR" sz="1900" smtClean="0">
                <a:cs typeface="Arial" panose="020B0604020202020204" pitchFamily="34" charset="0"/>
              </a:rPr>
            </a:br>
            <a:r>
              <a:rPr lang="fr-FR" altLang="fr-FR" sz="1900" smtClean="0">
                <a:cs typeface="Arial" panose="020B0604020202020204" pitchFamily="34" charset="0"/>
              </a:rPr>
              <a:t> </a:t>
            </a:r>
            <a:br>
              <a:rPr lang="fr-FR" altLang="fr-FR" sz="1900" smtClean="0">
                <a:cs typeface="Arial" panose="020B0604020202020204" pitchFamily="34" charset="0"/>
              </a:rPr>
            </a:br>
            <a:endParaRPr lang="fr-FR" altLang="fr-FR" sz="1900" smtClean="0">
              <a:cs typeface="Arial" panose="020B0604020202020204" pitchFamily="34" charset="0"/>
            </a:endParaRPr>
          </a:p>
        </p:txBody>
      </p:sp>
    </p:spTree>
    <p:extLst>
      <p:ext uri="{BB962C8B-B14F-4D97-AF65-F5344CB8AC3E}">
        <p14:creationId xmlns:p14="http://schemas.microsoft.com/office/powerpoint/2010/main" val="34523474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755715">
                                            <p:txEl>
                                              <p:pRg st="5" end="5"/>
                                            </p:txEl>
                                          </p:spTgt>
                                        </p:tgtEl>
                                        <p:attrNameLst>
                                          <p:attrName>style.visibility</p:attrName>
                                        </p:attrNameLst>
                                      </p:cBhvr>
                                      <p:to>
                                        <p:strVal val="visible"/>
                                      </p:to>
                                    </p:set>
                                    <p:animEffect transition="in" filter="fade">
                                      <p:cBhvr>
                                        <p:cTn id="47" dur="3000"/>
                                        <p:tgtEl>
                                          <p:spTgt spid="755715">
                                            <p:txEl>
                                              <p:pRg st="5" end="5"/>
                                            </p:txEl>
                                          </p:spTgt>
                                        </p:tgtEl>
                                      </p:cBhvr>
                                    </p:animEffect>
                                    <p:anim calcmode="lin" valueType="num">
                                      <p:cBhvr>
                                        <p:cTn id="48" dur="3000" fill="hold"/>
                                        <p:tgtEl>
                                          <p:spTgt spid="755715">
                                            <p:txEl>
                                              <p:pRg st="5" end="5"/>
                                            </p:txEl>
                                          </p:spTgt>
                                        </p:tgtEl>
                                        <p:attrNameLst>
                                          <p:attrName>ppt_x</p:attrName>
                                        </p:attrNameLst>
                                      </p:cBhvr>
                                      <p:tavLst>
                                        <p:tav tm="0">
                                          <p:val>
                                            <p:strVal val="#ppt_x"/>
                                          </p:val>
                                        </p:tav>
                                        <p:tav tm="100000">
                                          <p:val>
                                            <p:strVal val="#ppt_x"/>
                                          </p:val>
                                        </p:tav>
                                      </p:tavLst>
                                    </p:anim>
                                    <p:anim calcmode="lin" valueType="num">
                                      <p:cBhvr>
                                        <p:cTn id="49" dur="3000" fill="hold"/>
                                        <p:tgtEl>
                                          <p:spTgt spid="75571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9A144100-28BB-4F79-8B25-5BDE2C0FE38D}" type="slidenum">
              <a:rPr lang="en-US" altLang="fr-FR" sz="1200">
                <a:solidFill>
                  <a:srgbClr val="045C75"/>
                </a:solidFill>
                <a:latin typeface="Arial" panose="020B0604020202020204" pitchFamily="34" charset="0"/>
              </a:rPr>
              <a:pPr>
                <a:spcBef>
                  <a:spcPct val="0"/>
                </a:spcBef>
                <a:buClrTx/>
                <a:buSzTx/>
                <a:buFontTx/>
                <a:buNone/>
              </a:pPr>
              <a:t>55</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900113" y="188913"/>
            <a:ext cx="7848600" cy="720725"/>
          </a:xfrm>
        </p:spPr>
        <p:txBody>
          <a:bodyPr/>
          <a:lstStyle/>
          <a:p>
            <a:pPr algn="ctr" eaLnBrk="1" hangingPunct="1">
              <a:defRPr/>
            </a:pPr>
            <a:r>
              <a:rPr lang="fr-FR" sz="3600" b="1" dirty="0" smtClean="0">
                <a:solidFill>
                  <a:schemeClr val="accent2">
                    <a:lumMod val="75000"/>
                  </a:schemeClr>
                </a:solidFill>
              </a:rPr>
              <a:t>Etonnante Parole de Dieu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34925" y="1196975"/>
            <a:ext cx="9144000" cy="1655763"/>
          </a:xfrm>
        </p:spPr>
        <p:txBody>
          <a:bodyPr/>
          <a:lstStyle/>
          <a:p>
            <a:pPr eaLnBrk="1" hangingPunct="1">
              <a:lnSpc>
                <a:spcPct val="90000"/>
              </a:lnSpc>
            </a:pPr>
            <a:r>
              <a:rPr lang="fr-FR" altLang="fr-FR" sz="2100" smtClean="0"/>
              <a:t>Le  Seigneur remplace une </a:t>
            </a:r>
            <a:r>
              <a:rPr lang="fr-FR" altLang="fr-FR" sz="2100" i="1" smtClean="0"/>
              <a:t>interdiction</a:t>
            </a:r>
            <a:r>
              <a:rPr lang="fr-FR" altLang="fr-FR" sz="2100" smtClean="0"/>
              <a:t> par une </a:t>
            </a:r>
            <a:r>
              <a:rPr lang="fr-FR" altLang="fr-FR" sz="2100" i="1" smtClean="0"/>
              <a:t>éducation et une pédagogie</a:t>
            </a:r>
            <a:r>
              <a:rPr lang="fr-FR" altLang="fr-FR" sz="2100" b="1" smtClean="0"/>
              <a:t/>
            </a:r>
            <a:br>
              <a:rPr lang="fr-FR" altLang="fr-FR" sz="2100" b="1" smtClean="0"/>
            </a:br>
            <a:endParaRPr lang="fr-FR" altLang="fr-FR" sz="2100" b="1" smtClean="0"/>
          </a:p>
          <a:p>
            <a:pPr eaLnBrk="1" hangingPunct="1">
              <a:lnSpc>
                <a:spcPct val="90000"/>
              </a:lnSpc>
            </a:pPr>
            <a:r>
              <a:rPr lang="fr-FR" altLang="fr-FR" sz="2100" smtClean="0">
                <a:cs typeface="Arial" panose="020B0604020202020204" pitchFamily="34" charset="0"/>
              </a:rPr>
              <a:t>Il veut nous motiver à choisir volontairement et librement de le suivre, plutôt que de nous imposer des choses « permises » ou « défendues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smtClean="0">
                <a:cs typeface="Arial" panose="020B0604020202020204" pitchFamily="34" charset="0"/>
              </a:rPr>
              <a:t>Il ne se place pas sur le terrain du « droit », du « permis » et du « défendu » , mais sur celui de </a:t>
            </a:r>
            <a:r>
              <a:rPr lang="fr-FR" altLang="fr-FR" sz="2100" i="1" smtClean="0">
                <a:cs typeface="Arial" panose="020B0604020202020204" pitchFamily="34" charset="0"/>
              </a:rPr>
              <a:t>l’utilité </a:t>
            </a:r>
            <a:r>
              <a:rPr lang="fr-FR" altLang="fr-FR" sz="2100" smtClean="0">
                <a:cs typeface="Arial" panose="020B0604020202020204" pitchFamily="34" charset="0"/>
              </a:rPr>
              <a:t>et de la </a:t>
            </a:r>
            <a:r>
              <a:rPr lang="fr-FR" altLang="fr-FR" sz="2100" i="1" smtClean="0">
                <a:cs typeface="Arial" panose="020B0604020202020204" pitchFamily="34" charset="0"/>
              </a:rPr>
              <a:t>liberté</a:t>
            </a:r>
            <a:r>
              <a:rPr lang="fr-FR" altLang="fr-FR" sz="2100" smtClean="0">
                <a:cs typeface="Arial" panose="020B0604020202020204" pitchFamily="34" charset="0"/>
              </a:rPr>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smtClean="0">
                <a:cs typeface="Arial" panose="020B0604020202020204" pitchFamily="34" charset="0"/>
              </a:rPr>
              <a:t>Il ne se contente pas de prescrire aux Corinthiens </a:t>
            </a:r>
            <a:r>
              <a:rPr lang="fr-FR" altLang="fr-FR" sz="2100" i="1" smtClean="0">
                <a:cs typeface="Arial" panose="020B0604020202020204" pitchFamily="34" charset="0"/>
              </a:rPr>
              <a:t>comment</a:t>
            </a:r>
            <a:r>
              <a:rPr lang="fr-FR" altLang="fr-FR" sz="2100" smtClean="0">
                <a:cs typeface="Arial" panose="020B0604020202020204" pitchFamily="34" charset="0"/>
              </a:rPr>
              <a:t> ils doivent se conduire. Il les invite à comprendre le </a:t>
            </a:r>
            <a:r>
              <a:rPr lang="fr-FR" altLang="fr-FR" sz="2100" i="1" smtClean="0">
                <a:cs typeface="Arial" panose="020B0604020202020204" pitchFamily="34" charset="0"/>
              </a:rPr>
              <a:t>pourquoi</a:t>
            </a:r>
            <a:r>
              <a:rPr lang="fr-FR" altLang="fr-FR" sz="2100" smtClean="0">
                <a:cs typeface="Arial" panose="020B0604020202020204" pitchFamily="34" charset="0"/>
              </a:rPr>
              <a:t> de leurs actes et de leurs  motivations profondes. Il les invite à faire preuve de discernement et à réfléchir aux conséquences de leur conduite à la lumière de la volonté de Dieu pour ses enfants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smtClean="0">
                <a:cs typeface="Arial" panose="020B0604020202020204" pitchFamily="34" charset="0"/>
              </a:rPr>
              <a:t>Et toujours ce même avertissement : </a:t>
            </a:r>
            <a:r>
              <a:rPr lang="fr-FR" altLang="fr-FR" sz="2100" i="1" smtClean="0">
                <a:cs typeface="Arial" panose="020B0604020202020204" pitchFamily="34" charset="0"/>
              </a:rPr>
              <a:t>Dieu nous montre la folie d’une liberté absolue et sans limite</a:t>
            </a:r>
            <a:r>
              <a:rPr lang="fr-FR" altLang="fr-FR" sz="2100" smtClean="0">
                <a:cs typeface="Arial" panose="020B0604020202020204" pitchFamily="34" charset="0"/>
              </a:rPr>
              <a:t>. Cette folie est le signe d’une mentalité abusée par l’orgueil et incapable de prendre en compte les droits de Dieu et ceux des autres humains</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endParaRPr lang="fr-FR" altLang="fr-FR" sz="2100" smtClean="0">
              <a:cs typeface="Arial" panose="020B0604020202020204" pitchFamily="34" charset="0"/>
            </a:endParaRPr>
          </a:p>
        </p:txBody>
      </p:sp>
    </p:spTree>
    <p:extLst>
      <p:ext uri="{BB962C8B-B14F-4D97-AF65-F5344CB8AC3E}">
        <p14:creationId xmlns:p14="http://schemas.microsoft.com/office/powerpoint/2010/main" val="26526935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47BD5171-5DFB-418A-8F74-62942DC2B517}" type="slidenum">
              <a:rPr lang="en-US" altLang="fr-FR" sz="1200">
                <a:solidFill>
                  <a:srgbClr val="045C75"/>
                </a:solidFill>
                <a:latin typeface="Arial" panose="020B0604020202020204" pitchFamily="34" charset="0"/>
              </a:rPr>
              <a:pPr>
                <a:spcBef>
                  <a:spcPct val="0"/>
                </a:spcBef>
                <a:buClrTx/>
                <a:buSzTx/>
                <a:buFontTx/>
                <a:buNone/>
              </a:pPr>
              <a:t>56</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863600" y="188913"/>
            <a:ext cx="8388350" cy="720725"/>
          </a:xfrm>
        </p:spPr>
        <p:txBody>
          <a:bodyPr/>
          <a:lstStyle/>
          <a:p>
            <a:pPr algn="ctr" eaLnBrk="1" hangingPunct="1">
              <a:defRPr/>
            </a:pPr>
            <a:r>
              <a:rPr lang="fr-FR" sz="3600" b="1" dirty="0" smtClean="0">
                <a:solidFill>
                  <a:schemeClr val="accent2">
                    <a:lumMod val="75000"/>
                  </a:schemeClr>
                </a:solidFill>
              </a:rPr>
              <a:t>« Vous avez été appelés à la liberté.. »</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36513" y="1343025"/>
            <a:ext cx="9144001" cy="1654175"/>
          </a:xfrm>
        </p:spPr>
        <p:txBody>
          <a:bodyPr/>
          <a:lstStyle/>
          <a:p>
            <a:pPr eaLnBrk="1" hangingPunct="1">
              <a:lnSpc>
                <a:spcPct val="90000"/>
              </a:lnSpc>
            </a:pPr>
            <a:r>
              <a:rPr lang="fr-FR" altLang="fr-FR" sz="2100" b="1" smtClean="0"/>
              <a:t>Galates 5-13 </a:t>
            </a:r>
            <a:r>
              <a:rPr lang="fr-FR" altLang="fr-FR" sz="2100" smtClean="0"/>
              <a:t>« Mes frères, vous avez été appelés à la liberté ; seulement, que cette liberté ne devienne pas un prétexte pour la chair ; par amour, faites-vous plutôt serviteurs les uns des autres »</a:t>
            </a:r>
            <a:br>
              <a:rPr lang="fr-FR" altLang="fr-FR" sz="2100" smtClean="0"/>
            </a:br>
            <a:endParaRPr lang="fr-FR" altLang="fr-FR" sz="2100" smtClean="0"/>
          </a:p>
          <a:p>
            <a:pPr eaLnBrk="1" hangingPunct="1">
              <a:lnSpc>
                <a:spcPct val="90000"/>
              </a:lnSpc>
            </a:pPr>
            <a:r>
              <a:rPr lang="fr-FR" altLang="fr-FR" sz="2100" smtClean="0">
                <a:cs typeface="Arial" panose="020B0604020202020204" pitchFamily="34" charset="0"/>
              </a:rPr>
              <a:t>Le mot « chair » n’a pas un sens exclusivement sexuel. Ca comprend aussi les disputes, la volonté de dominer les autres, notre tendance à ne penser qu’à nous et à se donner pour seul horizon nos besoins personnels</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smtClean="0">
                <a:cs typeface="Arial" panose="020B0604020202020204" pitchFamily="34" charset="0"/>
              </a:rPr>
              <a:t>Nous sommes invités par Dieu à ne pas chercher notre propre intérêt, mais celui de l’autre</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smtClean="0">
                <a:cs typeface="Arial" panose="020B0604020202020204" pitchFamily="34" charset="0"/>
              </a:rPr>
              <a:t>L’amour peut/doit devenir le moteur de notre vie. Les autres ne sont pas à mon service, ne doivent pas être asservis à mon « bon plaisir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r>
              <a:rPr lang="fr-FR" altLang="fr-FR" sz="2100" smtClean="0">
                <a:cs typeface="Arial" panose="020B0604020202020204" pitchFamily="34" charset="0"/>
              </a:rPr>
              <a:t>L’amour pour les autres me rend responsable. Responsable veut dire : « tenu de répondre »</a:t>
            </a:r>
            <a:br>
              <a:rPr lang="fr-FR" altLang="fr-FR" sz="2100" smtClean="0">
                <a:cs typeface="Arial" panose="020B0604020202020204" pitchFamily="34" charset="0"/>
              </a:rPr>
            </a:br>
            <a:endParaRPr lang="fr-FR" altLang="fr-FR" sz="2100" smtClean="0">
              <a:cs typeface="Arial" panose="020B0604020202020204" pitchFamily="34" charset="0"/>
            </a:endParaRPr>
          </a:p>
          <a:p>
            <a:pPr eaLnBrk="1" hangingPunct="1">
              <a:lnSpc>
                <a:spcPct val="90000"/>
              </a:lnSpc>
            </a:pPr>
            <a:endParaRPr lang="fr-FR" altLang="fr-FR" sz="2100" smtClean="0">
              <a:cs typeface="Arial" panose="020B0604020202020204" pitchFamily="34" charset="0"/>
            </a:endParaRPr>
          </a:p>
        </p:txBody>
      </p:sp>
    </p:spTree>
    <p:extLst>
      <p:ext uri="{BB962C8B-B14F-4D97-AF65-F5344CB8AC3E}">
        <p14:creationId xmlns:p14="http://schemas.microsoft.com/office/powerpoint/2010/main" val="31577393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87" name="Picture 19" descr="http://nordineraymond.n.o.pic.centerblog.net/jl502ca9.gif"/>
          <p:cNvPicPr>
            <a:picLocks noChangeAspect="1" noChangeArrowheads="1"/>
          </p:cNvPicPr>
          <p:nvPr/>
        </p:nvPicPr>
        <p:blipFill>
          <a:blip r:embed="rId3" cstate="print"/>
          <a:srcRect/>
          <a:stretch>
            <a:fillRect/>
          </a:stretch>
        </p:blipFill>
        <p:spPr bwMode="auto">
          <a:xfrm>
            <a:off x="3635896" y="1052736"/>
            <a:ext cx="5143500" cy="39052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5189" name="Picture 21" descr="http://www.clubdebonheur.org/images/bonheursmiley.jpg"/>
          <p:cNvPicPr>
            <a:picLocks noChangeAspect="1" noChangeArrowheads="1"/>
          </p:cNvPicPr>
          <p:nvPr/>
        </p:nvPicPr>
        <p:blipFill>
          <a:blip r:embed="rId4" cstate="print"/>
          <a:srcRect/>
          <a:stretch>
            <a:fillRect/>
          </a:stretch>
        </p:blipFill>
        <p:spPr bwMode="auto">
          <a:xfrm>
            <a:off x="539552" y="2841780"/>
            <a:ext cx="4239344" cy="31795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0900" name="Espace réservé du numéro de diapositive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504369CC-7957-4873-9075-660A4C99FCAD}" type="slidenum">
              <a:rPr lang="en-US" altLang="fr-FR" sz="1200">
                <a:solidFill>
                  <a:srgbClr val="045C75"/>
                </a:solidFill>
                <a:latin typeface="Arial" panose="020B0604020202020204" pitchFamily="34" charset="0"/>
              </a:rPr>
              <a:pPr>
                <a:spcBef>
                  <a:spcPct val="0"/>
                </a:spcBef>
                <a:buClrTx/>
                <a:buSzTx/>
                <a:buFontTx/>
                <a:buNone/>
              </a:pPr>
              <a:t>57</a:t>
            </a:fld>
            <a:endParaRPr lang="en-US" altLang="fr-FR" sz="1200">
              <a:solidFill>
                <a:srgbClr val="045C75"/>
              </a:solidFill>
              <a:latin typeface="Arial" panose="020B0604020202020204" pitchFamily="34" charset="0"/>
            </a:endParaRPr>
          </a:p>
        </p:txBody>
      </p:sp>
      <p:sp>
        <p:nvSpPr>
          <p:cNvPr id="244739" name="Text Box 3"/>
          <p:cNvSpPr txBox="1">
            <a:spLocks noChangeArrowheads="1"/>
          </p:cNvSpPr>
          <p:nvPr/>
        </p:nvSpPr>
        <p:spPr bwMode="auto">
          <a:xfrm>
            <a:off x="1042988" y="44450"/>
            <a:ext cx="7416800" cy="584200"/>
          </a:xfrm>
          <a:prstGeom prst="rect">
            <a:avLst/>
          </a:prstGeom>
          <a:noFill/>
          <a:ln w="9525">
            <a:noFill/>
            <a:miter lim="800000"/>
            <a:headEnd/>
            <a:tailEnd/>
          </a:ln>
          <a:effectLst/>
        </p:spPr>
        <p:txBody>
          <a:bodyPr>
            <a:spAutoFit/>
          </a:bodyPr>
          <a:lstStyle/>
          <a:p>
            <a:pPr algn="ctr" fontAlgn="base">
              <a:spcBef>
                <a:spcPct val="0"/>
              </a:spcBef>
              <a:spcAft>
                <a:spcPct val="0"/>
              </a:spcAft>
              <a:defRPr/>
            </a:pPr>
            <a:r>
              <a:rPr lang="fr-FR" sz="3200" b="1" i="1" dirty="0">
                <a:solidFill>
                  <a:srgbClr val="000000"/>
                </a:solidFill>
                <a:latin typeface="Arial" charset="0"/>
                <a:cs typeface="Arial"/>
              </a:rPr>
              <a:t>Notre sexualité</a:t>
            </a:r>
            <a:endParaRPr lang="fr-FR" sz="1050" b="1" i="1" dirty="0">
              <a:solidFill>
                <a:srgbClr val="000000"/>
              </a:solidFill>
              <a:latin typeface="Arial" charset="0"/>
              <a:cs typeface="Arial"/>
            </a:endParaRPr>
          </a:p>
        </p:txBody>
      </p:sp>
      <p:grpSp>
        <p:nvGrpSpPr>
          <p:cNvPr id="80902" name="Group 9"/>
          <p:cNvGrpSpPr>
            <a:grpSpLocks/>
          </p:cNvGrpSpPr>
          <p:nvPr/>
        </p:nvGrpSpPr>
        <p:grpSpPr bwMode="auto">
          <a:xfrm>
            <a:off x="0" y="2446338"/>
            <a:ext cx="9144000" cy="1966912"/>
            <a:chOff x="0" y="2417"/>
            <a:chExt cx="5760" cy="1239"/>
          </a:xfrm>
        </p:grpSpPr>
        <p:sp>
          <p:nvSpPr>
            <p:cNvPr id="80910" name="Rectangle 6"/>
            <p:cNvSpPr>
              <a:spLocks noChangeArrowheads="1"/>
            </p:cNvSpPr>
            <p:nvPr/>
          </p:nvSpPr>
          <p:spPr bwMode="auto">
            <a:xfrm>
              <a:off x="0" y="2417"/>
              <a:ext cx="117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fontAlgn="base">
                <a:spcBef>
                  <a:spcPct val="0"/>
                </a:spcBef>
                <a:spcAft>
                  <a:spcPct val="0"/>
                </a:spcAft>
                <a:buClrTx/>
                <a:buSzTx/>
                <a:buFontTx/>
                <a:buNone/>
              </a:pPr>
              <a:endParaRPr lang="fr-FR" altLang="fr-FR" sz="1800" b="1" smtClean="0">
                <a:solidFill>
                  <a:srgbClr val="000000"/>
                </a:solidFill>
                <a:latin typeface="Arial" panose="020B0604020202020204" pitchFamily="34" charset="0"/>
                <a:cs typeface="Arial" panose="020B0604020202020204" pitchFamily="34" charset="0"/>
              </a:endParaRPr>
            </a:p>
          </p:txBody>
        </p:sp>
        <p:sp>
          <p:nvSpPr>
            <p:cNvPr id="80911" name="Rectangle 7"/>
            <p:cNvSpPr>
              <a:spLocks noChangeArrowheads="1"/>
            </p:cNvSpPr>
            <p:nvPr/>
          </p:nvSpPr>
          <p:spPr bwMode="auto">
            <a:xfrm>
              <a:off x="0" y="2417"/>
              <a:ext cx="5760"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fontAlgn="base">
                <a:spcBef>
                  <a:spcPct val="0"/>
                </a:spcBef>
                <a:spcAft>
                  <a:spcPct val="0"/>
                </a:spcAft>
                <a:buClrTx/>
                <a:buSzTx/>
                <a:buFontTx/>
                <a:buNone/>
              </a:pPr>
              <a:r>
                <a:rPr lang="fr-FR" altLang="fr-FR" sz="800" b="1" i="1" smtClean="0">
                  <a:solidFill>
                    <a:srgbClr val="505152"/>
                  </a:solidFill>
                  <a:latin typeface="Arial" panose="020B0604020202020204" pitchFamily="34" charset="0"/>
                  <a:cs typeface="Arial" panose="020B0604020202020204" pitchFamily="34" charset="0"/>
                </a:rPr>
                <a:t>  </a:t>
              </a:r>
              <a:r>
                <a:rPr lang="fr-FR" altLang="fr-FR" sz="11500" b="1" i="1" smtClean="0">
                  <a:solidFill>
                    <a:srgbClr val="505152"/>
                  </a:solidFill>
                  <a:latin typeface="Arial" panose="020B0604020202020204" pitchFamily="34" charset="0"/>
                  <a:cs typeface="Arial" panose="020B0604020202020204" pitchFamily="34" charset="0"/>
                </a:rPr>
                <a:t> </a:t>
              </a:r>
              <a:r>
                <a:rPr lang="fr-FR" altLang="fr-FR" sz="800" b="1" i="1" smtClean="0">
                  <a:solidFill>
                    <a:srgbClr val="505152"/>
                  </a:solidFill>
                  <a:latin typeface="Arial" panose="020B0604020202020204" pitchFamily="34" charset="0"/>
                  <a:cs typeface="Arial" panose="020B0604020202020204" pitchFamily="34" charset="0"/>
                </a:rPr>
                <a:t>                                                                                             </a:t>
              </a:r>
            </a:p>
            <a:p>
              <a:pPr algn="ctr" eaLnBrk="0" fontAlgn="base" hangingPunct="0">
                <a:spcBef>
                  <a:spcPct val="0"/>
                </a:spcBef>
                <a:spcAft>
                  <a:spcPct val="0"/>
                </a:spcAft>
                <a:buClrTx/>
                <a:buSzTx/>
                <a:buFontTx/>
                <a:buNone/>
              </a:pPr>
              <a:endParaRPr lang="fr-FR" altLang="fr-FR" sz="800" b="1" i="1" smtClean="0">
                <a:solidFill>
                  <a:srgbClr val="505152"/>
                </a:solidFill>
                <a:latin typeface="Arial" panose="020B0604020202020204" pitchFamily="34" charset="0"/>
                <a:cs typeface="Arial" panose="020B0604020202020204" pitchFamily="34" charset="0"/>
              </a:endParaRPr>
            </a:p>
          </p:txBody>
        </p:sp>
      </p:grpSp>
      <p:sp>
        <p:nvSpPr>
          <p:cNvPr id="244748" name="Freeform 12"/>
          <p:cNvSpPr>
            <a:spLocks/>
          </p:cNvSpPr>
          <p:nvPr/>
        </p:nvSpPr>
        <p:spPr bwMode="auto">
          <a:xfrm>
            <a:off x="7932738" y="5135563"/>
            <a:ext cx="1211262" cy="790575"/>
          </a:xfrm>
          <a:custGeom>
            <a:avLst/>
            <a:gdLst>
              <a:gd name="T0" fmla="*/ 2147483646 w 379"/>
              <a:gd name="T1" fmla="*/ 2147483646 h 249"/>
              <a:gd name="T2" fmla="*/ 2147483646 w 379"/>
              <a:gd name="T3" fmla="*/ 2147483646 h 249"/>
              <a:gd name="T4" fmla="*/ 2147483646 w 379"/>
              <a:gd name="T5" fmla="*/ 2147483646 h 249"/>
              <a:gd name="T6" fmla="*/ 0 w 379"/>
              <a:gd name="T7" fmla="*/ 2147483646 h 249"/>
              <a:gd name="T8" fmla="*/ 2147483646 w 379"/>
              <a:gd name="T9" fmla="*/ 0 h 249"/>
              <a:gd name="T10" fmla="*/ 2147483646 w 379"/>
              <a:gd name="T11" fmla="*/ 0 h 249"/>
              <a:gd name="T12" fmla="*/ 2147483646 w 379"/>
              <a:gd name="T13" fmla="*/ 2147483646 h 249"/>
              <a:gd name="T14" fmla="*/ 0 w 379"/>
              <a:gd name="T15" fmla="*/ 2147483646 h 249"/>
              <a:gd name="T16" fmla="*/ 2147483646 w 379"/>
              <a:gd name="T17" fmla="*/ 2147483646 h 2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9"/>
              <a:gd name="T28" fmla="*/ 0 h 249"/>
              <a:gd name="T29" fmla="*/ 379 w 379"/>
              <a:gd name="T30" fmla="*/ 249 h 2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9" h="249">
                <a:moveTo>
                  <a:pt x="6" y="231"/>
                </a:moveTo>
                <a:cubicBezTo>
                  <a:pt x="62" y="231"/>
                  <a:pt x="106" y="183"/>
                  <a:pt x="106" y="124"/>
                </a:cubicBezTo>
                <a:cubicBezTo>
                  <a:pt x="106" y="65"/>
                  <a:pt x="62" y="17"/>
                  <a:pt x="6" y="17"/>
                </a:cubicBezTo>
                <a:cubicBezTo>
                  <a:pt x="4" y="17"/>
                  <a:pt x="2" y="17"/>
                  <a:pt x="0" y="17"/>
                </a:cubicBezTo>
                <a:cubicBezTo>
                  <a:pt x="5" y="0"/>
                  <a:pt x="5" y="0"/>
                  <a:pt x="5" y="0"/>
                </a:cubicBezTo>
                <a:cubicBezTo>
                  <a:pt x="231" y="0"/>
                  <a:pt x="379" y="0"/>
                  <a:pt x="379" y="0"/>
                </a:cubicBezTo>
                <a:cubicBezTo>
                  <a:pt x="379" y="249"/>
                  <a:pt x="379" y="249"/>
                  <a:pt x="379" y="249"/>
                </a:cubicBezTo>
                <a:cubicBezTo>
                  <a:pt x="148" y="249"/>
                  <a:pt x="0" y="249"/>
                  <a:pt x="0" y="249"/>
                </a:cubicBezTo>
                <a:cubicBezTo>
                  <a:pt x="6" y="231"/>
                  <a:pt x="6" y="231"/>
                  <a:pt x="6" y="2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mtClean="0">
              <a:solidFill>
                <a:prstClr val="black"/>
              </a:solidFill>
              <a:latin typeface="Arial" panose="020B0604020202020204" pitchFamily="34" charset="0"/>
              <a:cs typeface="Arial" panose="020B0604020202020204" pitchFamily="34" charset="0"/>
            </a:endParaRPr>
          </a:p>
        </p:txBody>
      </p:sp>
      <p:sp>
        <p:nvSpPr>
          <p:cNvPr id="244747" name="Freeform 11"/>
          <p:cNvSpPr>
            <a:spLocks/>
          </p:cNvSpPr>
          <p:nvPr/>
        </p:nvSpPr>
        <p:spPr bwMode="auto">
          <a:xfrm>
            <a:off x="-12700" y="5157788"/>
            <a:ext cx="7799388" cy="790575"/>
          </a:xfrm>
          <a:custGeom>
            <a:avLst/>
            <a:gdLst>
              <a:gd name="T0" fmla="*/ 2147483646 w 2454"/>
              <a:gd name="T1" fmla="*/ 0 h 249"/>
              <a:gd name="T2" fmla="*/ 0 w 2454"/>
              <a:gd name="T3" fmla="*/ 0 h 249"/>
              <a:gd name="T4" fmla="*/ 0 w 2454"/>
              <a:gd name="T5" fmla="*/ 2147483646 h 249"/>
              <a:gd name="T6" fmla="*/ 2147483646 w 2454"/>
              <a:gd name="T7" fmla="*/ 2147483646 h 249"/>
              <a:gd name="T8" fmla="*/ 2147483646 w 2454"/>
              <a:gd name="T9" fmla="*/ 2147483646 h 249"/>
              <a:gd name="T10" fmla="*/ 2147483646 w 2454"/>
              <a:gd name="T11" fmla="*/ 2147483646 h 249"/>
              <a:gd name="T12" fmla="*/ 2147483646 w 2454"/>
              <a:gd name="T13" fmla="*/ 2147483646 h 249"/>
              <a:gd name="T14" fmla="*/ 2147483646 w 2454"/>
              <a:gd name="T15" fmla="*/ 0 h 249"/>
              <a:gd name="T16" fmla="*/ 0 60000 65536"/>
              <a:gd name="T17" fmla="*/ 0 60000 65536"/>
              <a:gd name="T18" fmla="*/ 0 60000 65536"/>
              <a:gd name="T19" fmla="*/ 0 60000 65536"/>
              <a:gd name="T20" fmla="*/ 0 60000 65536"/>
              <a:gd name="T21" fmla="*/ 0 60000 65536"/>
              <a:gd name="T22" fmla="*/ 0 60000 65536"/>
              <a:gd name="T23" fmla="*/ 0 60000 65536"/>
              <a:gd name="T24" fmla="*/ 0 w 2454"/>
              <a:gd name="T25" fmla="*/ 0 h 249"/>
              <a:gd name="T26" fmla="*/ 2454 w 2454"/>
              <a:gd name="T27" fmla="*/ 249 h 2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54" h="249">
                <a:moveTo>
                  <a:pt x="2451" y="0"/>
                </a:moveTo>
                <a:cubicBezTo>
                  <a:pt x="1336" y="0"/>
                  <a:pt x="0" y="0"/>
                  <a:pt x="0" y="0"/>
                </a:cubicBezTo>
                <a:cubicBezTo>
                  <a:pt x="0" y="249"/>
                  <a:pt x="0" y="249"/>
                  <a:pt x="0" y="249"/>
                </a:cubicBezTo>
                <a:cubicBezTo>
                  <a:pt x="1110" y="249"/>
                  <a:pt x="2446" y="249"/>
                  <a:pt x="2446" y="249"/>
                </a:cubicBezTo>
                <a:cubicBezTo>
                  <a:pt x="2454" y="229"/>
                  <a:pt x="2454" y="229"/>
                  <a:pt x="2454" y="229"/>
                </a:cubicBezTo>
                <a:cubicBezTo>
                  <a:pt x="2408" y="219"/>
                  <a:pt x="2375" y="175"/>
                  <a:pt x="2375" y="122"/>
                </a:cubicBezTo>
                <a:cubicBezTo>
                  <a:pt x="2375" y="73"/>
                  <a:pt x="2404" y="32"/>
                  <a:pt x="2445" y="18"/>
                </a:cubicBezTo>
                <a:cubicBezTo>
                  <a:pt x="2451" y="0"/>
                  <a:pt x="2451" y="0"/>
                  <a:pt x="24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fr-FR" smtClean="0">
              <a:solidFill>
                <a:prstClr val="black"/>
              </a:solidFill>
              <a:latin typeface="Arial" panose="020B0604020202020204" pitchFamily="34" charset="0"/>
              <a:cs typeface="Arial" panose="020B0604020202020204" pitchFamily="34" charset="0"/>
            </a:endParaRPr>
          </a:p>
        </p:txBody>
      </p:sp>
      <p:sp>
        <p:nvSpPr>
          <p:cNvPr id="244749" name="Text Box 13"/>
          <p:cNvSpPr txBox="1">
            <a:spLocks noChangeArrowheads="1"/>
          </p:cNvSpPr>
          <p:nvPr/>
        </p:nvSpPr>
        <p:spPr bwMode="auto">
          <a:xfrm>
            <a:off x="7548563" y="5319713"/>
            <a:ext cx="6731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lgn="ctr" fontAlgn="base">
              <a:spcBef>
                <a:spcPct val="0"/>
              </a:spcBef>
              <a:spcAft>
                <a:spcPct val="0"/>
              </a:spcAft>
              <a:buClrTx/>
              <a:buSzTx/>
              <a:buFontTx/>
              <a:buNone/>
            </a:pPr>
            <a:r>
              <a:rPr lang="fr-FR" altLang="fr-FR" sz="1800" b="1" smtClean="0">
                <a:solidFill>
                  <a:srgbClr val="333399"/>
                </a:solidFill>
                <a:latin typeface="Arial" panose="020B0604020202020204" pitchFamily="34" charset="0"/>
                <a:cs typeface="Arial" panose="020B0604020202020204" pitchFamily="34" charset="0"/>
              </a:rPr>
              <a:t>MVF</a:t>
            </a:r>
          </a:p>
        </p:txBody>
      </p:sp>
      <p:sp>
        <p:nvSpPr>
          <p:cNvPr id="80907" name="AutoShape 15" descr="data:image/jpeg;base64,/9j/4AAQSkZJRgABAQAAAQABAAD/2wCEAAkGBhQSERUUExQUFRUWGBYWFRcYFBcXFxUXGBcYFxcUGBUYGyYeGhojGRQYHy8gJCcpLCwsFh4xNTAqNSYrLCkBCQoKDgwOGg8PGiwkHyUsLC8sLCwsLCwsLCwsLCovLCwtLCwsKSkuLCkpLCwsLCwsLCwsLCwsLCwpLCwpLCwsLP/AABEIAMQBAgMBIgACEQEDEQH/xAAbAAACAwEBAQAAAAAAAAAAAAAABQMEBgIHAf/EAEUQAAEDAQYCBwYDBgUCBwEAAAEAAhEDBAUSITFBUWEGEyJxgZGxIzJSocHRQnLwBxRiguHxQ3OSssJTgxYkY5Oio7MV/8QAGQEAAwEBAQAAAAAAAAAAAAAAAAIDBAEF/8QAKBEAAgICAgEEAgIDAQAAAAAAAAECEQMhEjEEEyJBUTLwYXEUsdGB/9oADAMBAAIRAxEAPwD3FCEIAEIQgAQhCABCEIAWX9aHMY3C4tJdtwg/0ScXjV+Nyt31aMbw0aNy8d1SbTXn5ZtzdM244pR2iVtuq/G5SttlT43eajbTX17oU+Uvsel9E376/wCMqra79LBm8+aQdI+ljLOMI7Tzo0H5k7BYF17131OsLiSdvwx8OHh8+atCE5q7oSUoxdUel1OkVZ3uvIXDb5r/APVf5hZy67wDoif4mk5j7jn5q1fd7ihSD8JdLg0AcSCczsIaVH38uO7H9tWM7V0lqMaS6u4ACSZyHis47p1aKzwKVWq1jTm4kDH4RkO9Zq2WqpaHTUPZmQwe6PueZ+Su2XsjJbFj4LbtkHJSelo1tPpHaT/jP8x9l07pLaB/jP8ANZ1lshcvtqjUyntH1TpTaP8ArP8AMfZKby6X2sRhtFQeI5ckstF5AbpNbbzkjPSY+S0YscmyOSUUjYU+l9rJP/mKmpjMd3BW6XSi1b16nmPssDY7W7in9icTGaecHH5ORkpfBrbN0ktB1rPPiPsmtmvqsdajvNZmyMTezFImDRprNeFQ6vKZUbQ47lILHV0TmzFUJsYMeeKmYVXpqemmFO0IQgAQhCABCEIAEIQgAQhVrwcQwkGCI9VyTpWdSt0WHOAzOSVW69x7tPxdw7kuq1C7Uk95XLWrHPO3pGqOFLbPjGKUMX0LmpVhZywVakLH9K+lXVezp51HeTR8RHoN02vq8Sym4jMhriBzDSc+WS89sdnLyXvOJzjJJ3Kpiin7pdISba0ixd10da4vqEnOSTqT3q/VoU2jstb5SrVl7NLzSyqSdAm5Ob/g5SiiSm4SC3I+niFHbrFUqkEvLmzIaYAB5AZH1XdWrTpN7Rg7/rjyVexXq19TDTJJzxNLSMuOmSZKX5RRxtdMKF1PJgNcTwgz5BNqXQu0uGVF/iI9SmtzXu+gcTDkRm06HkfuFq7i6UsrkU3w2qZIGzwN2znMbcl2M+Wmzklx6R59V6E2sf4L/CD6FQDoFbHnKk4d8D5kr2VI+k/SRtlaBID3abkDiG7nI65CCTpBrtfJO7PMr+/ZpWo2Z1dz2EtaXOp6kAZkg7kATkvP47Xgfsth0r6VVqpczrHBp7JaDEiHYg52rtS2DlkYELIWoRG0rf43JrfyZc1Xo+UK0OW7uizw0ErLXDcrqzw4tIpjOT+LkOK31GzQNFn83JG1Fd/JXxoSq2SUQr4dAVMCF1arREBZsW2WyaQ7u5+i0Nmcstdb91pbIJWmS2QTGdFWGBQUVYYuB8HSEIXTgIQhAAhCEACEIQAKreTZpnw9VaUVqbLHdxSzVxY0e0ZxxhAcvlYqNrua8s9AmL1Ur1FNKXXjVgRxy+/yXGAse/rHkHNpEeBkFZqwMwEsdq0lp72mPpPitJXtNOiZe4NIbIblidGsDeSY7+5J7RaP3iqHU6eE5Di5+wkDKdsvMwq47p/QkuywBlCir1m0qD3bt370wtF2vouDajYMSN5nn4EeaTdIbI5zH0m5moBg2EhwlpXYq5JMJPVov3RdLKdFtorNDqtQYmNdB6ppnC6DkSR706TGUZxVHy8mO07UxmeAnXfdXbXVe4tDoJyxR7s5TA8lDbrY1jYgB06fiA2ngfSVxycmCSSIeuwgjnC7u20NNVgJI7YwPHvU3zAcOI4jcdyRWy24GE8/nxVa7rzx1GkdmlT7T3HVxiBJ4zoB9FZYW05E3kV0e9WJzy32gAeCQcJ7Lo0cOAI2OmYXh/TTpGaltrOBzFQMpngyluP5hP8AZbe+/wBo5ZQpvotBe9s1QZ7GUQP4ufqvGbfaJqvdxcXDxMhbfHh6jM2WXBFqm7G4uOwy8iT6Jvc91NfUaXjEG5gHMSY2SGhXjLiI88vSfNa3ormSTpMBN5LlCLaOYak9mj64NhoEu4cO9WmEgTkktqsLXVG1CCYkFuIgOB2y0IOhVurT6hratN5dTkBwOtMmOyY1EnU+7IknVeTxTquzff2MiA9p2IBI8NlnBajUqZZ5wOac1rUIe4e6GOd/8SVlruOi9Hwo9sw+VLpG4uUytVZSsfcj9FrrGU+TsWHQ1oqy1VaBVoJUMz6hCF0UEIQgAQhCABCEIAFy8SCF0hAGVtDoMHRViYU9tb7w3a4jwlVsWS8h9npI6FXNKukV6MotxOzcZwM+I8+DeJ+qLzvunRMGXP1wNiRwLj+EfPksvSsdW2WguIxPccgNANmidGgfUqkIXuXQspfCILusFW1VZMve8/rkGjyC9VuDouyzNkw6oRBds3k37qbo/wBHWWVkCC8jtO+g4D1TUha6vbMzl8ISdILG2rTy99hlp/3NPL6wsk6zhxh2x7iDxHBbK1tgkDfVZK/7YynVAOTiMztmYb5nJZJ22aY6QttrhTOpKzdqtIxExE6kmf7BNb5qRnMJJaLM+thp0mECJe9wgHLNxJ0aP7K+GK7ZLI/oa0LtbWpDF7pzHFfaFxUmEZZDMDbvPEoumvDYHuNEMJyLhu895zU5rToklKSbSehkovZVttnzPNZG+btwuluhE9y21WpAz30WY6QuEtAOYBnudGXyWrxJyUtEM8U4iSxWF1TFh1AkCcz3DdP7itha4DCQfxDxieSX3ZZmucQ7Iagg6HjPFayhYmtZOKYzxOMkDmVo8rKvxZLBjraGFnrsIcHO+LIwA4ajM7gjXmqlqs9QscGOwgjCZ3YdRl+KJE80kp3gRXcwwHA5THa7p3T6lfbWNxOjLUrz3jlBqjWpKS2fb3rdXZnA+9UhvdOo7g1pSewpdeN8G0VJ0aPdHqTzP0TCxHRergxvFCn2zzs01klr4Ndcz8wthYXLHXJQMYjpn4wJPy9QthQy2AIa2eBJjIjxUcrXIpj/ABG9BysyqlMRlwVoJEMyVq+rlpXS6cBCEIAEIQgAQhCABCEIAy952Cp1lQjAGnMEuPnkDvPksLa74rVJwu6unoMPvu/iLvwg8BnzT7pbbK9K2Vm44o1aTNTJBzacA2kAg/mWXFZpeGjy1PInh4rBKKjJ0bYu4o6uu6HVHhjBLnH+5J9SvTbjuNtmZAzefedHyHAKn0duoUaZc6BUdx/C3Zv1KtWi0EDtTGx+aOVbZyr0i+K0byVIbTEDillC884IHorFe0MOfDkfomU9aZxw3s5vLUGFlulHR796pFrXBr4IDtiPhJ78we/jIkv3p3TofgLydATAO0tIBkLHX1+0epENZTaSOBME7dowY/QRHHOcuUDrlGKqQtq2l9DsVMTi09oPiQ6fwmZI1M6H5qK3366o0Ma+G7tAgnvWcvG+KtU+0qOdvEw0HkBkqQeV6kPDtcpdmCXlU6XRqKNvwgCVbp3m0brIdeeK7ZaCiXiWdXkmmt19QIbrBz/W6zrqpJk6E58RsR4/ZQurEr4DPiq48CxonPNzZeu+0wVomWsGm5p0cCPMLIYYOS7dbXREpMmD1HaGhm4KmNLTbKZY1tRhc9mQeDBcB7s8wl1S1uec5jYST+iq7JJ3KYUGFsHCB+Y/SZVFFYxG3kJrDZieXqnlnAGQSyztcRMkjkMvRMbpZNVo5j5mPqucr2/g7xS0jc2ARTH5Kn/6EegC0/4n/mb/AMVnLM32Q/yXOPe97ytCw9o/mp/8Vgu2aq0NmnM/mVkH1VSkc/5vqVap/VMhGTBfV8C+rpwEIQgAQhCABCEIAEIQgDzX9qlnf11FzSACxwJ1MtdOQ0/GoOgHRj2pe8S1kPEzL8WbCZ1y9E+/aXR9lSdwc5v+oA/8U06K2gPszHDWA08ezkPJZ5v3cfgvH8bO7U4dYc5nY8twoa9ZsQBzjWI5q3abvxGRzUNWx4SCc8s/6eKzST2XTRRcwag+G/8AVYrpz0xfQJpUZkZOeRlPwiciQthWZBWU6Q0G2iqKTAcbJLnwMLAREH15lcxOKnclo7NPjpmMsNF9Saj5fUOcuzDe/id1Qtl1GSc3Hdx+y2lou4spgMAwjTcnmeJJ1hUmw4bSNQtkfIafJGeWFNUzFuu4qu+gW6rZfuYnRRW252Fq1x8zdMzy8b6Mc0SYTix9Fq1QNLQCHGAZ0yxS7g2Ac9ozgZpfa7LgPELW3X0xpUrOCWufXBAY1zvZNiHF3VtiRIbGKZPctGbJPinj2QxQjbUy1dvQmjZ6rX22o3qwxziwTic7QNwxi+LQAy3bZXX/AHPrfZUappzu/M+AH1XLK1W0VHVKji57gSXHYaOd3AZBQ/8A9A4sFPstblIMlx4lw25DzKxe9t27f90a/alpBfNSzMqB1mFVmste0S08JnMeA8Us/cnPPZYZOcN34nDwWgpXUawJq1HYW5xIAbOgiNc03u25m082k95Mnl3IfkxxrW2d9Fze+hRdn7O7VUg9TUg8QPq5aKyfsstGUtA73M9AU3u6869FgbTqENEwMLSM+9sq/T6W2hsTgeNwWRPi2FmflOXbKrDx6RBYP2c1QADVFMfwta4908Eltt0hlZ8Oc7C4sLiILvZzOXNrj4hbul0kZWpuaHGjUIIBcQMMj3mugiRrmF5lfdhq0aznCoXsnJ4quqZkAdokDM6THJUxVJ0mTm2lbRq7KZpz8VNg83B3pVWh/wAR3+YweULGXFeReMJjSi2PyuAkcyDn3BbGmfaH/Ob6n7JnFxdP96OKSkrQ0oHP+Y/VW6eypWc5j8x+quUjp4rorJmldqNikTCghCEACEIQAIQhAAhCEAZvp9RxWSfhew+rf+SS9Dr2FP2b8gdD37LU9KaOKyVRyB/0uDvosS67XPdDRpEkmAO8/TVYs7qao1YVcWbm0V+rE6tO/BfK1qa6mSD+u5UroqQzq3Evy3Gvhw5lc3hZix3ZmDmM9I2SuTq0Moq6ZRc7PM8/qkD29WHkAS9xe8jcnbTQK7etvFJhcdAHOPcP7pQLa6qwEhrQdDOLwnioU+y1iG9qhEvpOcypoWnOnUA4jYxuOCt3PU6+kXvbD2/ogncK46xAdoy7iRBA7wVRttoDG9g65xxV+XJcUv8A0lVOzqq0bn7JfeFqDWkDhqqtK+nAkVWksGpAmJ4jXxVe9sIbLXSDmOYV4YmpJMnKarQht1eZVynYm03Yz+HINPxQBJ/mk/ylLC3Foc+HHu2UtvrFzzM5mY4E6jwMr13B6in/AGebzW5Nf0Xal5uf7NnZZoSNX954TtzTa67qzCVXBSaXyVs7OG7LB5M/T9kTZgjzXKQst7XgODRk2tReYEy0BxOW8Own+yeWavIJOWpjhnkFzVrtaCTGkn7qKhbGnUGOSwSbkujUlT7LoZi1mNcJ08eISG87TUsdoa04atOoxtVuMAObikOAc3YEGJGndKevqtk4ZxEgnX4RpPIBJf2gVmzYh+LqXbZwXtwjU7h3mn8Zcp8WtMXM6jaNFdtobVZib2Y1B2/pzU1WiHscMswQlfR6zFlEl0tLtGnWOY2PJXbZaxTpPJ1wmO85D5kKaXvqP2O37bYt6Nn2rO9v+5q39nd7T/vj1cvP+i7faNPB1P51G/Zbyyn2n/fHq5eln/MwYvxHFlOY/M70Vylt4qjZTmPzO+qvUdvFTQ7J6akUTFKEwoIQhAAhCEACEIQAIQhAEVqpYmOadC0jzCztKyzAGQ5fOOP5itOl1NkaLNmjbRfFKkzqy2YMEAR9e87qWtSxCNOfBDAoqdra/EG5wYJ259/9EKkqB23ZhulVnxU3N1ns+ZH2VKy3QxlZ5nCKrWgD8Je0EafE4YYjMkJt0itVPrXUmfgEmT+IajwkfNJLReGWFw7/AA+o4rJte006eyOvUfQe5hZIiCJmN4kajmPkktR+NxMRymRCcVre4tDXQ9u2KcQO5xDfmVn3tfjMhu+hOIZbmIPr3q2NCTZ9t1LqwXzB0MbjgZySB9ic9stGFmo5zwHPgn9X27hTPaDWl9SPxNYJcG95y81priuIuDatUDEQC1kZUxs0DiN1dZvSVvsk8fqOvgxV1dGqrYc6hiEzOKHcoB0X233M1/4H0n/xOJGvEmPReovs4S+22VkQYzyA48gN1L/Mm5cv+j/48VGjyqnQNFxBycNjlPcdPRMrJexkekif7pvf1xxmGktg9kjNvNh27hlwErKWVnaLWmHbc+Xet0ZRzx5PszNPE6Q7tpdVbWwziwUyBBk4Xy7LfLbknFmptGhBbGXcklistreR1VMv27NMOInYreXD0BtLgHV3U6ciS3CXVAeHZcGDjus2SOqTX7X/AAtGW7YsZZjq0juMjlqFA6yAP6yo/E9rcLSQCabBJgEgBozJLonMyV6VZOjFCm0BzA8gZudOfgDHhC886ddKSGus1JrabZh+EAYuIIGyhGErr7KOaqxXU6V0AYa8uPGHOA7soPh80tt19GsQ1s4Znm47ZePzVT/wq/2TiRTbWAcwO1GLEGExo1z2wD/E2Uxuq7WhwAzdipGTqMQqYmwMtWjnpxXowhgxe6O2Y5Syz09I0HRyhgYHk6uou7gKmGFsaAiqeVdvq5ZmzsiiP8hj/EPcT82laV7vaPP/AKlJ3nh+6jKXKTf78FFHikhvZjm385+qvUdu9UKWTu6oPUq/S+v1K6hWWG/VSBRD6qVMKfUIQgAQhCABCEIAEIQgAVCu6HHvV9Kre7tnwUczpWVxbZxbbVDSBvqlVoqxTY3xPNx7TvKQFYtbslnbTaDijZuiwzk2a4xow9st76dd4cTia90nfOSHZ8QR5qV1+NcIeMM7jMH7J10luFtZoqtyeBBPLaRuPSVkqly1mjNhP5SHemfyWuHpzSvTIS5xY4p2mll7Rsczn5CSU2u+7BVaTDiwcSRiPCNfEpHcPRuo8yKT3HgQWNH5nuyHhJ5L1i4rnDbPgqQXTLi0QA7QBs5wBlzz4pJxV1FjRlq2jzCzWAMtZboKjRx0LoGvdx3W7FVrG5kADcmAsH0+e+zWprh+CWg8QcLmnzBWgZeYq0GVWMxufkAI7OWeZyAHHnvoUyxk4xm/kaElbiOW2gPHZM/JZ612t7apDWOc45YjMDxgwOQB7lYuWx1GPc+q/WGgCYBJ2nM8Jy7latvYzgxIGTZOZ/RnRQ0n9le0UaFifBNR5dOgwwB4ZnzKyXSy58Lm1WNjPtEbHZ30W2s1uMxUAGwOx4TwK6t1ia5pBAIOWapjyvHPkJOCnGhL0Lvpsgkxo2pyMSHdxE+I5r1ug8ELwex0HU6hJaAXYsYGgAc1rBzzDjK9P6O3o51kqZ9plMxnH5czwn5K8qjO10yW5R2NOkl8ijSdBh0Zei8YttEvJnOZnxWgvq1PqOJe4uzaBOzYOniDJTcdAHus3WhwxFuMU8JkiJwzORI2jXJEJO+QSiqoVX1aS6jYbURLsDKLm7exqYXO4DWYVS6rPhbTOzKj5O5mqym0n/23KGowusxAMimXdnPSo+i8OA4zSf5qzZT7zAZxMqAfmaRaqbh3gVPNUvX71+sWtjuyNmmwcGWike9j3R8nhOQ+Wk/FSpP8on/aktgq+8R+GpTqjm2qwMd/9lMeac2JnZa34TUo+B7VM+Tj5IX7/s4x7Obu8O9D9Uwbqe9K7MZa08aY825H5hM6eZPPCfOFRE2WYUgUTXKRpTIU6QhC6cBCEIAEIQgAQhCABKr1HbB4j6lNUsvke6e/6KOZewri/IV2g5JHbKOadVCqFoprzmbUU7vflhKqWi5XNdLDLeB1H3CsN7LkyaZCEzp9uuYAcY/mA+ey09ns8ADKBoBn81k31COBTe6r2DaLnVDAaYHHQZDxKrikk9ksibWjP/tU6PCtQFRo7QyP0+vmsb0AvbABZ35EueaZjIkAEs79SOOa9LrdI6NZppvaQ18tMnb4hwO4XlvSm6HWWXszhzXse3QEEGY4GB3ZjRaYyjkTx/fX8Mi4uPv+v9G0vwuFIluWGHZa9kh2vgvlOzOqdii0CTJMQ2SNSQN1H0d6QMtlLQB4HtKfDmOLDx8Cs/0uu20tZgovf1RgvYww57W6EEZuwjIs3ABgws0cfv4S0XlP28o7JOkN90bNNNrnWivGYYW9XSOmGoc5MzLRnHwpn0fvUWigHRB3GsQYIneD8iEiu27KTWNwYcJ357zz70zuCzdWHAadYXDkHmCPISnyenxqK39iw53bYtt+VqqtJAkU3Z8Dn6grU9Ca7X9aDBYGdqdIk+9y+yQ9LLoNVoczKo0ED+Js5t88x48UtsdprWGmXAOLXwWVRALKjc8LuI7QyOocRzDxipxVPf0K24t30baneFjpuw9Qa2Zl9SDr8LSNM+AKZ3t0gIDH0H8QWkSBAyMHMbjyWYoUg+m2sGYMUY6Z/wAN5Ex+Vw7TfJMGNEZqEptaKKKexBReKZq429l4MYRMHFiaIJ0BnfSPFfdlcDA+COrfTDgf4WuDRx7TSWZT7u8haStZROirVbnkgxBHukRI2MeCeGRfIsoP4Pl1sIwtLXjFSqMIIALW9l7Xuzhoa5pJk6GdwE5sFqaZ7Q7TRBgjtUzLXgROEtkSYS+xWZwhpdhDZIgEhzs+28aufsJMCcoTSlTd8UAME4v4ol1QiRwAYCdMs1oUkyLVDiyWlrgdYyeMjkTkW6b6hM6Tjz2Hl9krs1Mk6yBkJP8Aqe7hPPZM6AnujLk0b951VVRNltimpqJilpphTtCELpwEIQgAQhCABCEIAEvvpvYB4H6FMFTvZvsncoPzCnkVwY8HUkZ9zlBUCkJXC8w9AoWmjPeFLZKsiFY6qVSezA4FcAtPaqlopEiFeAX1tCUAIjYd1w9gfNJ2bYII4uOgHCN/Hkmt6VBTYXEgQCZ2Eb+HzMLJ3LbHGoaz6eIR7Km4wBn77wPeMbaZ8lSMW7YrdaKFW532V5qUiSwEw5pzaeIO3doVoLt6RiowfvENBIwVtG4tO1sx3y4wuLfeleodQG/A1oDf9ICRW6ymnQNRpeA6q1jqbYwkuaSDB3kR91e/U1Lsl+HRtKt2tzJEE5y0wD9lHTpAQGjL9Z8ylXRK1ltEMJdDZbB1bBORGYHdsnFUz/T+izTVNotF2rK9d2JyKdRhoVqNRsh4Bbyc2fUEhDyAoGt3XE6BoqsvQ2YzUa51JwDHloEObi1IJyeJLhA1HMw6e2NCHAgOa4aPac2uHIhUrRZm1KZY4S0iPse8FW+hdCbM+jUzNGq9oIyIa8B7Y8S7LRUpTjfyJuL/AIOaTSXQmlKyjcgfP0UdS73MM+8OIHqNvRWAFNaH7JadnZ3+CuNptIjCIkHPPMaHvVOmVdpOVoEpHbLE3bLOe87T3cFap0iOfHmfsFHSKtMK1xZnkjtn671MwqJd01VEyVCELpwEIQgAQhCABCEIAFBbmzTeP4T6KdcvbII45LjVqjqdMxxKAF9FM8D5KRlI8D5LyaPSs6p0+yfJcVLHiCuNp5aFSMolNxFsXupRkrHZpsLnkNa0S5xIAHMk5BS2gtYJdPKBJPcFm71sTrQ4dZOFp7LIOEH4ubuZ8IXaSezl30J7xvn98qYKYPUtObiI6wjQAHMM79e6Zu0LEBspqNyYfdBHgU0oWU7ifD6rknfXR1KuxW+zZKC2WUCzV5AIaGVPdxQGPhxA4hrynday5aEhcUKQmHNJaQWvEatcMLh5ErkXTOvaMzcjA8Pew59Y6dthtwOvmmoJ3SG7bNUslpqUXteWjs4sJgx7j5iIcCfErRhpOx8inyxqQsHaKrmSYUjgu30zwPkV96hx2PkpDkOQCbdGqcNrHi9nyafuEuNnOsHyKf2CyllICDLiXu8Ygf6QE0RZFnEuH0pB47IaTwKkZ3HyTHCkwq1SK4r0SCMtfVd0mHgfJPEWRcpK1TVam0qUOWmBnkWApaahpqZgVyRIhCF04CEIQAIQhAAhCEACEIQAIQhAAhCEACEIQAIQhAAhCEACEIQAIQhAAhCEACEIQAIQhAAhCEACEIQAIQhAH//Z"/>
          <p:cNvSpPr>
            <a:spLocks noChangeAspect="1" noChangeArrowheads="1"/>
          </p:cNvSpPr>
          <p:nvPr/>
        </p:nvSpPr>
        <p:spPr bwMode="auto">
          <a:xfrm>
            <a:off x="63500" y="-690563"/>
            <a:ext cx="1866900" cy="141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fontAlgn="base">
              <a:spcBef>
                <a:spcPct val="0"/>
              </a:spcBef>
              <a:spcAft>
                <a:spcPct val="0"/>
              </a:spcAft>
              <a:buClrTx/>
              <a:buSzTx/>
              <a:buFontTx/>
              <a:buNone/>
            </a:pPr>
            <a:endParaRPr lang="fr-FR" altLang="fr-FR" sz="1800" smtClean="0">
              <a:solidFill>
                <a:prstClr val="black"/>
              </a:solidFill>
              <a:latin typeface="Arial" panose="020B0604020202020204" pitchFamily="34" charset="0"/>
              <a:cs typeface="Arial" panose="020B0604020202020204" pitchFamily="34" charset="0"/>
            </a:endParaRPr>
          </a:p>
        </p:txBody>
      </p:sp>
      <p:sp>
        <p:nvSpPr>
          <p:cNvPr id="80908" name="AutoShape 17" descr="data:image/jpeg;base64,/9j/4AAQSkZJRgABAQAAAQABAAD/2wCEAAkGBhQSERUUExQUFRUWGBYWFRcYFBcXFxUXGBcYFxcUGBUYGyYeGhojGRQYHy8gJCcpLCwsFh4xNTAqNSYrLCkBCQoKDgwOGg8PGiwkHyUsLC8sLCwsLCwsLCwsLCovLCwtLCwsKSkuLCkpLCwsLCwsLCwsLCwsLCwpLCwpLCwsLP/AABEIAMQBAgMBIgACEQEDEQH/xAAbAAACAwEBAQAAAAAAAAAAAAAABQMEBgIHAf/EAEUQAAEDAQYCBwYDBgUCBwEAAAEAAhEDBAUSITFBUWEGEyJxgZGxIzJSocHRQnLwBxRiguHxQ3OSssJTgxYkY5Oio7MV/8QAGQEAAwEBAQAAAAAAAAAAAAAAAAIDBAEF/8QAKBEAAgICAgEEAgIDAQAAAAAAAAECEQMhEjEEEyJBUTLwYXEUsdGB/9oADAMBAAIRAxEAPwD3FCEIAEIQgAQhCABCEIAWX9aHMY3C4tJdtwg/0ScXjV+Nyt31aMbw0aNy8d1SbTXn5ZtzdM244pR2iVtuq/G5SttlT43eajbTX17oU+Uvsel9E376/wCMqra79LBm8+aQdI+ljLOMI7Tzo0H5k7BYF17131OsLiSdvwx8OHh8+atCE5q7oSUoxdUel1OkVZ3uvIXDb5r/APVf5hZy67wDoif4mk5j7jn5q1fd7ihSD8JdLg0AcSCczsIaVH38uO7H9tWM7V0lqMaS6u4ACSZyHis47p1aKzwKVWq1jTm4kDH4RkO9Zq2WqpaHTUPZmQwe6PueZ+Su2XsjJbFj4LbtkHJSelo1tPpHaT/jP8x9l07pLaB/jP8ANZ1lshcvtqjUyntH1TpTaP8ArP8AMfZKby6X2sRhtFQeI5ckstF5AbpNbbzkjPSY+S0YscmyOSUUjYU+l9rJP/mKmpjMd3BW6XSi1b16nmPssDY7W7in9icTGaecHH5ORkpfBrbN0ktB1rPPiPsmtmvqsdajvNZmyMTezFImDRprNeFQ6vKZUbQ47lILHV0TmzFUJsYMeeKmYVXpqemmFO0IQgAQhCABCEIAEIQgAQhVrwcQwkGCI9VyTpWdSt0WHOAzOSVW69x7tPxdw7kuq1C7Uk95XLWrHPO3pGqOFLbPjGKUMX0LmpVhZywVakLH9K+lXVezp51HeTR8RHoN02vq8Sym4jMhriBzDSc+WS89sdnLyXvOJzjJJ3Kpiin7pdISba0ixd10da4vqEnOSTqT3q/VoU2jstb5SrVl7NLzSyqSdAm5Ob/g5SiiSm4SC3I+niFHbrFUqkEvLmzIaYAB5AZH1XdWrTpN7Rg7/rjyVexXq19TDTJJzxNLSMuOmSZKX5RRxtdMKF1PJgNcTwgz5BNqXQu0uGVF/iI9SmtzXu+gcTDkRm06HkfuFq7i6UsrkU3w2qZIGzwN2znMbcl2M+Wmzklx6R59V6E2sf4L/CD6FQDoFbHnKk4d8D5kr2VI+k/SRtlaBID3abkDiG7nI65CCTpBrtfJO7PMr+/ZpWo2Z1dz2EtaXOp6kAZkg7kATkvP47Xgfsth0r6VVqpczrHBp7JaDEiHYg52rtS2DlkYELIWoRG0rf43JrfyZc1Xo+UK0OW7uizw0ErLXDcrqzw4tIpjOT+LkOK31GzQNFn83JG1Fd/JXxoSq2SUQr4dAVMCF1arREBZsW2WyaQ7u5+i0Nmcstdb91pbIJWmS2QTGdFWGBQUVYYuB8HSEIXTgIQhAAhCEACEIQAKreTZpnw9VaUVqbLHdxSzVxY0e0ZxxhAcvlYqNrua8s9AmL1Ur1FNKXXjVgRxy+/yXGAse/rHkHNpEeBkFZqwMwEsdq0lp72mPpPitJXtNOiZe4NIbIblidGsDeSY7+5J7RaP3iqHU6eE5Di5+wkDKdsvMwq47p/QkuywBlCir1m0qD3bt370wtF2vouDajYMSN5nn4EeaTdIbI5zH0m5moBg2EhwlpXYq5JMJPVov3RdLKdFtorNDqtQYmNdB6ppnC6DkSR706TGUZxVHy8mO07UxmeAnXfdXbXVe4tDoJyxR7s5TA8lDbrY1jYgB06fiA2ngfSVxycmCSSIeuwgjnC7u20NNVgJI7YwPHvU3zAcOI4jcdyRWy24GE8/nxVa7rzx1GkdmlT7T3HVxiBJ4zoB9FZYW05E3kV0e9WJzy32gAeCQcJ7Lo0cOAI2OmYXh/TTpGaltrOBzFQMpngyluP5hP8AZbe+/wBo5ZQpvotBe9s1QZ7GUQP4ufqvGbfaJqvdxcXDxMhbfHh6jM2WXBFqm7G4uOwy8iT6Jvc91NfUaXjEG5gHMSY2SGhXjLiI88vSfNa3ormSTpMBN5LlCLaOYak9mj64NhoEu4cO9WmEgTkktqsLXVG1CCYkFuIgOB2y0IOhVurT6hratN5dTkBwOtMmOyY1EnU+7IknVeTxTquzff2MiA9p2IBI8NlnBajUqZZ5wOac1rUIe4e6GOd/8SVlruOi9Hwo9sw+VLpG4uUytVZSsfcj9FrrGU+TsWHQ1oqy1VaBVoJUMz6hCF0UEIQgAQhCABCEIAFy8SCF0hAGVtDoMHRViYU9tb7w3a4jwlVsWS8h9npI6FXNKukV6MotxOzcZwM+I8+DeJ+qLzvunRMGXP1wNiRwLj+EfPksvSsdW2WguIxPccgNANmidGgfUqkIXuXQspfCILusFW1VZMve8/rkGjyC9VuDouyzNkw6oRBds3k37qbo/wBHWWVkCC8jtO+g4D1TUha6vbMzl8ISdILG2rTy99hlp/3NPL6wsk6zhxh2x7iDxHBbK1tgkDfVZK/7YynVAOTiMztmYb5nJZJ22aY6QttrhTOpKzdqtIxExE6kmf7BNb5qRnMJJaLM+thp0mECJe9wgHLNxJ0aP7K+GK7ZLI/oa0LtbWpDF7pzHFfaFxUmEZZDMDbvPEoumvDYHuNEMJyLhu895zU5rToklKSbSehkovZVttnzPNZG+btwuluhE9y21WpAz30WY6QuEtAOYBnudGXyWrxJyUtEM8U4iSxWF1TFh1AkCcz3DdP7itha4DCQfxDxieSX3ZZmucQ7Iagg6HjPFayhYmtZOKYzxOMkDmVo8rKvxZLBjraGFnrsIcHO+LIwA4ajM7gjXmqlqs9QscGOwgjCZ3YdRl+KJE80kp3gRXcwwHA5THa7p3T6lfbWNxOjLUrz3jlBqjWpKS2fb3rdXZnA+9UhvdOo7g1pSewpdeN8G0VJ0aPdHqTzP0TCxHRergxvFCn2zzs01klr4Ndcz8wthYXLHXJQMYjpn4wJPy9QthQy2AIa2eBJjIjxUcrXIpj/ABG9BysyqlMRlwVoJEMyVq+rlpXS6cBCEIAEIQgAQhCABCEIAy952Cp1lQjAGnMEuPnkDvPksLa74rVJwu6unoMPvu/iLvwg8BnzT7pbbK9K2Vm44o1aTNTJBzacA2kAg/mWXFZpeGjy1PInh4rBKKjJ0bYu4o6uu6HVHhjBLnH+5J9SvTbjuNtmZAzefedHyHAKn0duoUaZc6BUdx/C3Zv1KtWi0EDtTGx+aOVbZyr0i+K0byVIbTEDillC884IHorFe0MOfDkfomU9aZxw3s5vLUGFlulHR796pFrXBr4IDtiPhJ78we/jIkv3p3TofgLydATAO0tIBkLHX1+0epENZTaSOBME7dowY/QRHHOcuUDrlGKqQtq2l9DsVMTi09oPiQ6fwmZI1M6H5qK3366o0Ma+G7tAgnvWcvG+KtU+0qOdvEw0HkBkqQeV6kPDtcpdmCXlU6XRqKNvwgCVbp3m0brIdeeK7ZaCiXiWdXkmmt19QIbrBz/W6zrqpJk6E58RsR4/ZQurEr4DPiq48CxonPNzZeu+0wVomWsGm5p0cCPMLIYYOS7dbXREpMmD1HaGhm4KmNLTbKZY1tRhc9mQeDBcB7s8wl1S1uec5jYST+iq7JJ3KYUGFsHCB+Y/SZVFFYxG3kJrDZieXqnlnAGQSyztcRMkjkMvRMbpZNVo5j5mPqucr2/g7xS0jc2ARTH5Kn/6EegC0/4n/mb/AMVnLM32Q/yXOPe97ytCw9o/mp/8Vgu2aq0NmnM/mVkH1VSkc/5vqVap/VMhGTBfV8C+rpwEIQgAQhCABCEIAEIQgDzX9qlnf11FzSACxwJ1MtdOQ0/GoOgHRj2pe8S1kPEzL8WbCZ1y9E+/aXR9lSdwc5v+oA/8U06K2gPszHDWA08ezkPJZ5v3cfgvH8bO7U4dYc5nY8twoa9ZsQBzjWI5q3abvxGRzUNWx4SCc8s/6eKzST2XTRRcwag+G/8AVYrpz0xfQJpUZkZOeRlPwiciQthWZBWU6Q0G2iqKTAcbJLnwMLAREH15lcxOKnclo7NPjpmMsNF9Saj5fUOcuzDe/id1Qtl1GSc3Hdx+y2lou4spgMAwjTcnmeJJ1hUmw4bSNQtkfIafJGeWFNUzFuu4qu+gW6rZfuYnRRW252Fq1x8zdMzy8b6Mc0SYTix9Fq1QNLQCHGAZ0yxS7g2Ac9ozgZpfa7LgPELW3X0xpUrOCWufXBAY1zvZNiHF3VtiRIbGKZPctGbJPinj2QxQjbUy1dvQmjZ6rX22o3qwxziwTic7QNwxi+LQAy3bZXX/AHPrfZUappzu/M+AH1XLK1W0VHVKji57gSXHYaOd3AZBQ/8A9A4sFPstblIMlx4lw25DzKxe9t27f90a/alpBfNSzMqB1mFVmste0S08JnMeA8Us/cnPPZYZOcN34nDwWgpXUawJq1HYW5xIAbOgiNc03u25m082k95Mnl3IfkxxrW2d9Fze+hRdn7O7VUg9TUg8QPq5aKyfsstGUtA73M9AU3u6869FgbTqENEwMLSM+9sq/T6W2hsTgeNwWRPi2FmflOXbKrDx6RBYP2c1QADVFMfwta4908Eltt0hlZ8Oc7C4sLiILvZzOXNrj4hbul0kZWpuaHGjUIIBcQMMj3mugiRrmF5lfdhq0aznCoXsnJ4quqZkAdokDM6THJUxVJ0mTm2lbRq7KZpz8VNg83B3pVWh/wAR3+YweULGXFeReMJjSi2PyuAkcyDn3BbGmfaH/Ob6n7JnFxdP96OKSkrQ0oHP+Y/VW6eypWc5j8x+quUjp4rorJmldqNikTCghCEACEIQAIQhAAhCEAZvp9RxWSfhew+rf+SS9Dr2FP2b8gdD37LU9KaOKyVRyB/0uDvosS67XPdDRpEkmAO8/TVYs7qao1YVcWbm0V+rE6tO/BfK1qa6mSD+u5UroqQzq3Evy3Gvhw5lc3hZix3ZmDmM9I2SuTq0Moq6ZRc7PM8/qkD29WHkAS9xe8jcnbTQK7etvFJhcdAHOPcP7pQLa6qwEhrQdDOLwnioU+y1iG9qhEvpOcypoWnOnUA4jYxuOCt3PU6+kXvbD2/ogncK46xAdoy7iRBA7wVRttoDG9g65xxV+XJcUv8A0lVOzqq0bn7JfeFqDWkDhqqtK+nAkVWksGpAmJ4jXxVe9sIbLXSDmOYV4YmpJMnKarQht1eZVynYm03Yz+HINPxQBJ/mk/ylLC3Foc+HHu2UtvrFzzM5mY4E6jwMr13B6in/AGebzW5Nf0Xal5uf7NnZZoSNX954TtzTa67qzCVXBSaXyVs7OG7LB5M/T9kTZgjzXKQst7XgODRk2tReYEy0BxOW8Own+yeWavIJOWpjhnkFzVrtaCTGkn7qKhbGnUGOSwSbkujUlT7LoZi1mNcJ08eISG87TUsdoa04atOoxtVuMAObikOAc3YEGJGndKevqtk4ZxEgnX4RpPIBJf2gVmzYh+LqXbZwXtwjU7h3mn8Zcp8WtMXM6jaNFdtobVZib2Y1B2/pzU1WiHscMswQlfR6zFlEl0tLtGnWOY2PJXbZaxTpPJ1wmO85D5kKaXvqP2O37bYt6Nn2rO9v+5q39nd7T/vj1cvP+i7faNPB1P51G/Zbyyn2n/fHq5eln/MwYvxHFlOY/M70Vylt4qjZTmPzO+qvUdvFTQ7J6akUTFKEwoIQhAAhCEACEIQAIQhAEVqpYmOadC0jzCztKyzAGQ5fOOP5itOl1NkaLNmjbRfFKkzqy2YMEAR9e87qWtSxCNOfBDAoqdra/EG5wYJ259/9EKkqB23ZhulVnxU3N1ns+ZH2VKy3QxlZ5nCKrWgD8Je0EafE4YYjMkJt0itVPrXUmfgEmT+IajwkfNJLReGWFw7/AA+o4rJte006eyOvUfQe5hZIiCJmN4kajmPkktR+NxMRymRCcVre4tDXQ9u2KcQO5xDfmVn3tfjMhu+hOIZbmIPr3q2NCTZ9t1LqwXzB0MbjgZySB9ic9stGFmo5zwHPgn9X27hTPaDWl9SPxNYJcG95y81priuIuDatUDEQC1kZUxs0DiN1dZvSVvsk8fqOvgxV1dGqrYc6hiEzOKHcoB0X233M1/4H0n/xOJGvEmPReovs4S+22VkQYzyA48gN1L/Mm5cv+j/48VGjyqnQNFxBycNjlPcdPRMrJexkekif7pvf1xxmGktg9kjNvNh27hlwErKWVnaLWmHbc+Xet0ZRzx5PszNPE6Q7tpdVbWwziwUyBBk4Xy7LfLbknFmptGhBbGXcklistreR1VMv27NMOInYreXD0BtLgHV3U6ciS3CXVAeHZcGDjus2SOqTX7X/AAtGW7YsZZjq0juMjlqFA6yAP6yo/E9rcLSQCabBJgEgBozJLonMyV6VZOjFCm0BzA8gZudOfgDHhC886ddKSGus1JrabZh+EAYuIIGyhGErr7KOaqxXU6V0AYa8uPGHOA7soPh80tt19GsQ1s4Znm47ZePzVT/wq/2TiRTbWAcwO1GLEGExo1z2wD/E2Uxuq7WhwAzdipGTqMQqYmwMtWjnpxXowhgxe6O2Y5Syz09I0HRyhgYHk6uou7gKmGFsaAiqeVdvq5ZmzsiiP8hj/EPcT82laV7vaPP/AKlJ3nh+6jKXKTf78FFHikhvZjm385+qvUdu9UKWTu6oPUq/S+v1K6hWWG/VSBRD6qVMKfUIQgAQhCABCEIAEIQgAVCu6HHvV9Kre7tnwUczpWVxbZxbbVDSBvqlVoqxTY3xPNx7TvKQFYtbslnbTaDijZuiwzk2a4xow9st76dd4cTia90nfOSHZ8QR5qV1+NcIeMM7jMH7J10luFtZoqtyeBBPLaRuPSVkqly1mjNhP5SHemfyWuHpzSvTIS5xY4p2mll7Rsczn5CSU2u+7BVaTDiwcSRiPCNfEpHcPRuo8yKT3HgQWNH5nuyHhJ5L1i4rnDbPgqQXTLi0QA7QBs5wBlzz4pJxV1FjRlq2jzCzWAMtZboKjRx0LoGvdx3W7FVrG5kADcmAsH0+e+zWprh+CWg8QcLmnzBWgZeYq0GVWMxufkAI7OWeZyAHHnvoUyxk4xm/kaElbiOW2gPHZM/JZ612t7apDWOc45YjMDxgwOQB7lYuWx1GPc+q/WGgCYBJ2nM8Jy7latvYzgxIGTZOZ/RnRQ0n9le0UaFifBNR5dOgwwB4ZnzKyXSy58Lm1WNjPtEbHZ30W2s1uMxUAGwOx4TwK6t1ia5pBAIOWapjyvHPkJOCnGhL0Lvpsgkxo2pyMSHdxE+I5r1ug8ELwex0HU6hJaAXYsYGgAc1rBzzDjK9P6O3o51kqZ9plMxnH5czwn5K8qjO10yW5R2NOkl8ijSdBh0Zei8YttEvJnOZnxWgvq1PqOJe4uzaBOzYOniDJTcdAHus3WhwxFuMU8JkiJwzORI2jXJEJO+QSiqoVX1aS6jYbURLsDKLm7exqYXO4DWYVS6rPhbTOzKj5O5mqym0n/23KGowusxAMimXdnPSo+i8OA4zSf5qzZT7zAZxMqAfmaRaqbh3gVPNUvX71+sWtjuyNmmwcGWike9j3R8nhOQ+Wk/FSpP8on/aktgq+8R+GpTqjm2qwMd/9lMeac2JnZa34TUo+B7VM+Tj5IX7/s4x7Obu8O9D9Uwbqe9K7MZa08aY825H5hM6eZPPCfOFRE2WYUgUTXKRpTIU6QhC6cBCEIAEIQgAQhCABKr1HbB4j6lNUsvke6e/6KOZewri/IV2g5JHbKOadVCqFoprzmbUU7vflhKqWi5XNdLDLeB1H3CsN7LkyaZCEzp9uuYAcY/mA+ey09ns8ADKBoBn81k31COBTe6r2DaLnVDAaYHHQZDxKrikk9ksibWjP/tU6PCtQFRo7QyP0+vmsb0AvbABZ35EueaZjIkAEs79SOOa9LrdI6NZppvaQ18tMnb4hwO4XlvSm6HWWXszhzXse3QEEGY4GB3ZjRaYyjkTx/fX8Mi4uPv+v9G0vwuFIluWGHZa9kh2vgvlOzOqdii0CTJMQ2SNSQN1H0d6QMtlLQB4HtKfDmOLDx8Cs/0uu20tZgovf1RgvYww57W6EEZuwjIs3ABgws0cfv4S0XlP28o7JOkN90bNNNrnWivGYYW9XSOmGoc5MzLRnHwpn0fvUWigHRB3GsQYIneD8iEiu27KTWNwYcJ357zz70zuCzdWHAadYXDkHmCPISnyenxqK39iw53bYtt+VqqtJAkU3Z8Dn6grU9Ca7X9aDBYGdqdIk+9y+yQ9LLoNVoczKo0ED+Js5t88x48UtsdprWGmXAOLXwWVRALKjc8LuI7QyOocRzDxipxVPf0K24t30baneFjpuw9Qa2Zl9SDr8LSNM+AKZ3t0gIDH0H8QWkSBAyMHMbjyWYoUg+m2sGYMUY6Z/wAN5Ex+Vw7TfJMGNEZqEptaKKKexBReKZq429l4MYRMHFiaIJ0BnfSPFfdlcDA+COrfTDgf4WuDRx7TSWZT7u8haStZROirVbnkgxBHukRI2MeCeGRfIsoP4Pl1sIwtLXjFSqMIIALW9l7Xuzhoa5pJk6GdwE5sFqaZ7Q7TRBgjtUzLXgROEtkSYS+xWZwhpdhDZIgEhzs+28aufsJMCcoTSlTd8UAME4v4ol1QiRwAYCdMs1oUkyLVDiyWlrgdYyeMjkTkW6b6hM6Tjz2Hl9krs1Mk6yBkJP8Aqe7hPPZM6AnujLk0b951VVRNltimpqJilpphTtCELpwEIQgAQhCABCEIAEvvpvYB4H6FMFTvZvsncoPzCnkVwY8HUkZ9zlBUCkJXC8w9AoWmjPeFLZKsiFY6qVSezA4FcAtPaqlopEiFeAX1tCUAIjYd1w9gfNJ2bYII4uOgHCN/Hkmt6VBTYXEgQCZ2Eb+HzMLJ3LbHGoaz6eIR7Km4wBn77wPeMbaZ8lSMW7YrdaKFW532V5qUiSwEw5pzaeIO3doVoLt6RiowfvENBIwVtG4tO1sx3y4wuLfeleodQG/A1oDf9ICRW6ymnQNRpeA6q1jqbYwkuaSDB3kR91e/U1Lsl+HRtKt2tzJEE5y0wD9lHTpAQGjL9Z8ylXRK1ltEMJdDZbB1bBORGYHdsnFUz/T+izTVNotF2rK9d2JyKdRhoVqNRsh4Bbyc2fUEhDyAoGt3XE6BoqsvQ2YzUa51JwDHloEObi1IJyeJLhA1HMw6e2NCHAgOa4aPac2uHIhUrRZm1KZY4S0iPse8FW+hdCbM+jUzNGq9oIyIa8B7Y8S7LRUpTjfyJuL/AIOaTSXQmlKyjcgfP0UdS73MM+8OIHqNvRWAFNaH7JadnZ3+CuNptIjCIkHPPMaHvVOmVdpOVoEpHbLE3bLOe87T3cFap0iOfHmfsFHSKtMK1xZnkjtn671MwqJd01VEyVCELpwEIQgAQhCABCEIAFBbmzTeP4T6KdcvbII45LjVqjqdMxxKAF9FM8D5KRlI8D5LyaPSs6p0+yfJcVLHiCuNp5aFSMolNxFsXupRkrHZpsLnkNa0S5xIAHMk5BS2gtYJdPKBJPcFm71sTrQ4dZOFp7LIOEH4ubuZ8IXaSezl30J7xvn98qYKYPUtObiI6wjQAHMM79e6Zu0LEBspqNyYfdBHgU0oWU7ifD6rknfXR1KuxW+zZKC2WUCzV5AIaGVPdxQGPhxA4hrynday5aEhcUKQmHNJaQWvEatcMLh5ErkXTOvaMzcjA8Pew59Y6dthtwOvmmoJ3SG7bNUslpqUXteWjs4sJgx7j5iIcCfErRhpOx8inyxqQsHaKrmSYUjgu30zwPkV96hx2PkpDkOQCbdGqcNrHi9nyafuEuNnOsHyKf2CyllICDLiXu8Ygf6QE0RZFnEuH0pB47IaTwKkZ3HyTHCkwq1SK4r0SCMtfVd0mHgfJPEWRcpK1TVam0qUOWmBnkWApaahpqZgVyRIhCF04CEIQAIQhAAhCEACEIQAIQhAAhCEACEIQAIQhAAhCEACEIQAIQhAAhCEACEIQAIQhAAhCEACEIQAIQhAH//Z"/>
          <p:cNvSpPr>
            <a:spLocks noChangeAspect="1" noChangeArrowheads="1"/>
          </p:cNvSpPr>
          <p:nvPr/>
        </p:nvSpPr>
        <p:spPr bwMode="auto">
          <a:xfrm>
            <a:off x="63500" y="-690563"/>
            <a:ext cx="1866900" cy="141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fontAlgn="base">
              <a:spcBef>
                <a:spcPct val="0"/>
              </a:spcBef>
              <a:spcAft>
                <a:spcPct val="0"/>
              </a:spcAft>
              <a:buClrTx/>
              <a:buSzTx/>
              <a:buFontTx/>
              <a:buNone/>
            </a:pPr>
            <a:endParaRPr lang="fr-FR" altLang="fr-FR" sz="1800" smtClean="0">
              <a:solidFill>
                <a:prstClr val="black"/>
              </a:solidFill>
              <a:latin typeface="Arial" panose="020B0604020202020204" pitchFamily="34" charset="0"/>
              <a:cs typeface="Arial" panose="020B0604020202020204" pitchFamily="34" charset="0"/>
            </a:endParaRPr>
          </a:p>
        </p:txBody>
      </p:sp>
      <p:pic>
        <p:nvPicPr>
          <p:cNvPr id="17" name="Picture 5" descr="C:\Users\Martine Hoareau\AppData\Local\Microsoft\Windows\Temporary Internet Files\Content.Outlook\SXFHZUSA\Fotolia_19886817_M1.jpg"/>
          <p:cNvPicPr>
            <a:picLocks noChangeAspect="1" noChangeArrowheads="1"/>
          </p:cNvPicPr>
          <p:nvPr/>
        </p:nvPicPr>
        <p:blipFill>
          <a:blip r:embed="rId5"/>
          <a:srcRect/>
          <a:stretch>
            <a:fillRect/>
          </a:stretch>
        </p:blipFill>
        <p:spPr bwMode="auto">
          <a:xfrm>
            <a:off x="827088" y="1054100"/>
            <a:ext cx="3457575" cy="23034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46226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4747"/>
                                        </p:tgtEl>
                                        <p:attrNameLst>
                                          <p:attrName>style.visibility</p:attrName>
                                        </p:attrNameLst>
                                      </p:cBhvr>
                                      <p:to>
                                        <p:strVal val="visible"/>
                                      </p:to>
                                    </p:set>
                                    <p:animEffect transition="in" filter="wipe(left)">
                                      <p:cBhvr>
                                        <p:cTn id="7" dur="500"/>
                                        <p:tgtEl>
                                          <p:spTgt spid="244747"/>
                                        </p:tgtEl>
                                      </p:cBhvr>
                                    </p:animEffect>
                                  </p:childTnLst>
                                </p:cTn>
                              </p:par>
                            </p:childTnLst>
                          </p:cTn>
                        </p:par>
                        <p:par>
                          <p:cTn id="8" fill="hold" nodeType="afterGroup">
                            <p:stCondLst>
                              <p:cond delay="500"/>
                            </p:stCondLst>
                            <p:childTnLst>
                              <p:par>
                                <p:cTn id="9" presetID="22" presetClass="entr" presetSubtype="2" fill="hold" grpId="0" nodeType="afterEffect">
                                  <p:stCondLst>
                                    <p:cond delay="800"/>
                                  </p:stCondLst>
                                  <p:childTnLst>
                                    <p:set>
                                      <p:cBhvr>
                                        <p:cTn id="10" dur="1" fill="hold">
                                          <p:stCondLst>
                                            <p:cond delay="0"/>
                                          </p:stCondLst>
                                        </p:cTn>
                                        <p:tgtEl>
                                          <p:spTgt spid="244748"/>
                                        </p:tgtEl>
                                        <p:attrNameLst>
                                          <p:attrName>style.visibility</p:attrName>
                                        </p:attrNameLst>
                                      </p:cBhvr>
                                      <p:to>
                                        <p:strVal val="visible"/>
                                      </p:to>
                                    </p:set>
                                    <p:animEffect transition="in" filter="wipe(right)">
                                      <p:cBhvr>
                                        <p:cTn id="11" dur="500"/>
                                        <p:tgtEl>
                                          <p:spTgt spid="244748"/>
                                        </p:tgtEl>
                                      </p:cBhvr>
                                    </p:animEffect>
                                  </p:childTnLst>
                                </p:cTn>
                              </p:par>
                            </p:childTnLst>
                          </p:cTn>
                        </p:par>
                        <p:par>
                          <p:cTn id="12" fill="hold" nodeType="afterGroup">
                            <p:stCondLst>
                              <p:cond delay="1800"/>
                            </p:stCondLst>
                            <p:childTnLst>
                              <p:par>
                                <p:cTn id="13" presetID="22" presetClass="entr" presetSubtype="2" fill="hold" grpId="0" nodeType="afterEffect">
                                  <p:stCondLst>
                                    <p:cond delay="0"/>
                                  </p:stCondLst>
                                  <p:childTnLst>
                                    <p:set>
                                      <p:cBhvr>
                                        <p:cTn id="14" dur="1" fill="hold">
                                          <p:stCondLst>
                                            <p:cond delay="0"/>
                                          </p:stCondLst>
                                        </p:cTn>
                                        <p:tgtEl>
                                          <p:spTgt spid="244749"/>
                                        </p:tgtEl>
                                        <p:attrNameLst>
                                          <p:attrName>style.visibility</p:attrName>
                                        </p:attrNameLst>
                                      </p:cBhvr>
                                      <p:to>
                                        <p:strVal val="visible"/>
                                      </p:to>
                                    </p:set>
                                    <p:animEffect transition="in" filter="wipe(right)">
                                      <p:cBhvr>
                                        <p:cTn id="15" dur="500"/>
                                        <p:tgtEl>
                                          <p:spTgt spid="244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48" grpId="0" animBg="1"/>
      <p:bldP spid="244747" grpId="0" animBg="1"/>
      <p:bldP spid="244749" grpId="0"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FA74D21E-6DA8-448B-8617-F364ACD0086E}" type="slidenum">
              <a:rPr lang="en-US" altLang="fr-FR" sz="1200">
                <a:solidFill>
                  <a:srgbClr val="045C75"/>
                </a:solidFill>
                <a:latin typeface="Arial" panose="020B0604020202020204" pitchFamily="34" charset="0"/>
              </a:rPr>
              <a:pPr>
                <a:spcBef>
                  <a:spcPct val="0"/>
                </a:spcBef>
                <a:buClrTx/>
                <a:buSzTx/>
                <a:buFontTx/>
                <a:buNone/>
              </a:pPr>
              <a:t>58</a:t>
            </a:fld>
            <a:endParaRPr lang="en-US" altLang="fr-FR" sz="1200">
              <a:solidFill>
                <a:srgbClr val="045C75"/>
              </a:solidFill>
              <a:latin typeface="Arial" panose="020B0604020202020204" pitchFamily="34" charset="0"/>
            </a:endParaRPr>
          </a:p>
        </p:txBody>
      </p:sp>
      <p:sp>
        <p:nvSpPr>
          <p:cNvPr id="94211" name="Rectangle 2"/>
          <p:cNvSpPr>
            <a:spLocks noGrp="1" noChangeArrowheads="1"/>
          </p:cNvSpPr>
          <p:nvPr>
            <p:ph type="title"/>
          </p:nvPr>
        </p:nvSpPr>
        <p:spPr>
          <a:xfrm>
            <a:off x="323850" y="260350"/>
            <a:ext cx="8820150" cy="720725"/>
          </a:xfrm>
        </p:spPr>
        <p:txBody>
          <a:bodyPr/>
          <a:lstStyle/>
          <a:p>
            <a:pPr algn="ctr" eaLnBrk="1" hangingPunct="1"/>
            <a:r>
              <a:rPr lang="fr-FR" altLang="fr-FR" sz="3600" b="1" dirty="0" smtClean="0"/>
              <a:t>Une sexualité sans relation sexuelle ?</a:t>
            </a:r>
            <a:endParaRPr lang="fr-FR" altLang="fr-FR" sz="1200" b="1" dirty="0" smtClean="0"/>
          </a:p>
        </p:txBody>
      </p:sp>
      <p:sp>
        <p:nvSpPr>
          <p:cNvPr id="755715" name="Rectangle 3"/>
          <p:cNvSpPr>
            <a:spLocks noGrp="1" noChangeArrowheads="1"/>
          </p:cNvSpPr>
          <p:nvPr>
            <p:ph type="body" idx="1"/>
          </p:nvPr>
        </p:nvSpPr>
        <p:spPr>
          <a:xfrm>
            <a:off x="0" y="1412875"/>
            <a:ext cx="9109075" cy="2879725"/>
          </a:xfrm>
        </p:spPr>
        <p:txBody>
          <a:bodyPr/>
          <a:lstStyle/>
          <a:p>
            <a:r>
              <a:rPr lang="fr-FR" altLang="fr-FR" sz="2400" dirty="0" smtClean="0"/>
              <a:t>Il est important aussi de noter que l’expression « devenir une seul chair » n’est utilisée dans la Bible que dans le contexte du mariage</a:t>
            </a:r>
            <a:br>
              <a:rPr lang="fr-FR" altLang="fr-FR" sz="2400" dirty="0" smtClean="0"/>
            </a:br>
            <a:endParaRPr lang="fr-FR" altLang="fr-FR" sz="2400" dirty="0" smtClean="0"/>
          </a:p>
          <a:p>
            <a:r>
              <a:rPr lang="fr-FR" altLang="fr-FR" sz="2400" dirty="0" smtClean="0"/>
              <a:t>L’élément exclusif de cette affirmation s’oppose aux nouvelles morales et pratiques de notre temps. La Loi de Dieu, pour Israël, était très sévère en cas de fraude sur la virginité (</a:t>
            </a:r>
            <a:r>
              <a:rPr lang="fr-FR" altLang="fr-FR" sz="2400" dirty="0" err="1" smtClean="0"/>
              <a:t>Dt</a:t>
            </a:r>
            <a:r>
              <a:rPr lang="fr-FR" altLang="fr-FR" sz="2400" dirty="0" smtClean="0"/>
              <a:t> 22.20-21). Et même sans fraude, il y avait faute : une amende était infligée lorsqu’un homme et une jeune fille avaient couché ensemble (</a:t>
            </a:r>
            <a:r>
              <a:rPr lang="fr-FR" altLang="fr-FR" sz="2400" dirty="0" err="1" smtClean="0"/>
              <a:t>Dt</a:t>
            </a:r>
            <a:r>
              <a:rPr lang="fr-FR" altLang="fr-FR" sz="2400" dirty="0" smtClean="0"/>
              <a:t> 22.28-29)</a:t>
            </a:r>
            <a:br>
              <a:rPr lang="fr-FR" altLang="fr-FR" sz="2400" dirty="0" smtClean="0"/>
            </a:br>
            <a:endParaRPr lang="fr-FR" altLang="fr-FR" sz="2400" dirty="0" smtClean="0"/>
          </a:p>
          <a:p>
            <a:r>
              <a:rPr lang="fr-FR" altLang="fr-FR" sz="2400" dirty="0" smtClean="0"/>
              <a:t>Toutes les fautes sexuelles ne sont certes pas mises sur le même plan sur cette « échelle du pire », mais quelle que soit la situation, une sanction est appliquée</a:t>
            </a:r>
            <a:endParaRPr lang="fr-FR" altLang="fr-FR" sz="2300" dirty="0" smtClean="0"/>
          </a:p>
        </p:txBody>
      </p:sp>
    </p:spTree>
    <p:extLst>
      <p:ext uri="{BB962C8B-B14F-4D97-AF65-F5344CB8AC3E}">
        <p14:creationId xmlns:p14="http://schemas.microsoft.com/office/powerpoint/2010/main" val="5951759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4211"/>
                                        </p:tgtEl>
                                        <p:attrNameLst>
                                          <p:attrName>style.visibility</p:attrName>
                                        </p:attrNameLst>
                                      </p:cBhvr>
                                      <p:to>
                                        <p:strVal val="visible"/>
                                      </p:to>
                                    </p:set>
                                    <p:animEffect transition="in" filter="fade">
                                      <p:cBhvr>
                                        <p:cTn id="7" dur="2000"/>
                                        <p:tgtEl>
                                          <p:spTgt spid="942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p:bldP spid="75571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9F6DF554-6305-4338-B7D0-02399B6BFB52}" type="slidenum">
              <a:rPr lang="en-US" altLang="fr-FR" sz="1200">
                <a:solidFill>
                  <a:srgbClr val="045C75"/>
                </a:solidFill>
                <a:latin typeface="Arial" panose="020B0604020202020204" pitchFamily="34" charset="0"/>
              </a:rPr>
              <a:pPr>
                <a:spcBef>
                  <a:spcPct val="0"/>
                </a:spcBef>
                <a:buClrTx/>
                <a:buSzTx/>
                <a:buFontTx/>
                <a:buNone/>
              </a:pPr>
              <a:t>59</a:t>
            </a:fld>
            <a:endParaRPr lang="en-US" altLang="fr-FR" sz="1200">
              <a:solidFill>
                <a:srgbClr val="045C75"/>
              </a:solidFill>
              <a:latin typeface="Arial" panose="020B0604020202020204" pitchFamily="34" charset="0"/>
            </a:endParaRPr>
          </a:p>
        </p:txBody>
      </p:sp>
      <p:sp>
        <p:nvSpPr>
          <p:cNvPr id="95235" name="Rectangle 2"/>
          <p:cNvSpPr>
            <a:spLocks noGrp="1" noChangeArrowheads="1"/>
          </p:cNvSpPr>
          <p:nvPr>
            <p:ph type="title"/>
          </p:nvPr>
        </p:nvSpPr>
        <p:spPr>
          <a:xfrm>
            <a:off x="323850" y="333375"/>
            <a:ext cx="8820150" cy="720725"/>
          </a:xfrm>
        </p:spPr>
        <p:txBody>
          <a:bodyPr/>
          <a:lstStyle/>
          <a:p>
            <a:pPr algn="ctr" eaLnBrk="1" hangingPunct="1"/>
            <a:r>
              <a:rPr lang="fr-FR" altLang="fr-FR" sz="3600" b="1" dirty="0" smtClean="0"/>
              <a:t>Quelques situations bibliques</a:t>
            </a:r>
            <a:endParaRPr lang="fr-FR" altLang="fr-FR" sz="1200" b="1" dirty="0" smtClean="0"/>
          </a:p>
        </p:txBody>
      </p:sp>
      <p:sp>
        <p:nvSpPr>
          <p:cNvPr id="755715" name="Rectangle 3"/>
          <p:cNvSpPr>
            <a:spLocks noGrp="1" noChangeArrowheads="1"/>
          </p:cNvSpPr>
          <p:nvPr>
            <p:ph type="body" idx="1"/>
          </p:nvPr>
        </p:nvSpPr>
        <p:spPr>
          <a:xfrm>
            <a:off x="0" y="1701800"/>
            <a:ext cx="9109075" cy="2879725"/>
          </a:xfrm>
        </p:spPr>
        <p:txBody>
          <a:bodyPr/>
          <a:lstStyle/>
          <a:p>
            <a:r>
              <a:rPr lang="fr-FR" altLang="fr-FR" sz="2400" smtClean="0"/>
              <a:t>L’histoire de Joseph et Marie montre que ces dispositions étaient valables pour les Juifs du Nouveau Testament : malgré la force légale des fiançailles, Marie ne « connaissait » pas encore Joseph, au sens sexuel (Luc 1.34), et Joseph, en homme de bien qu’il était, se gardait de la prendre chez lui avant les noces (Mt 1.18-19)</a:t>
            </a:r>
            <a:br>
              <a:rPr lang="fr-FR" altLang="fr-FR" sz="2400" smtClean="0"/>
            </a:br>
            <a:endParaRPr lang="fr-FR" altLang="fr-FR" sz="2400" smtClean="0"/>
          </a:p>
          <a:p>
            <a:r>
              <a:rPr lang="fr-FR" altLang="fr-FR" sz="2400" smtClean="0"/>
              <a:t>Pour l’apôtre Paul, le célibataire doit faire le sacrifice des relations sexuelles. Si la tension devient insupportable, s’il ne peut maîtriser ses pulsions, il est alors invité à se marier car </a:t>
            </a:r>
            <a:r>
              <a:rPr lang="fr-FR" altLang="fr-FR" sz="2400" i="1" smtClean="0"/>
              <a:t>« il vaut mieux se marier que de brûler »</a:t>
            </a:r>
            <a:r>
              <a:rPr lang="fr-FR" altLang="fr-FR" sz="2400" smtClean="0"/>
              <a:t> (1 Co 7.9)</a:t>
            </a:r>
            <a:endParaRPr lang="fr-FR" altLang="fr-FR" sz="2300" smtClean="0"/>
          </a:p>
        </p:txBody>
      </p:sp>
    </p:spTree>
    <p:extLst>
      <p:ext uri="{BB962C8B-B14F-4D97-AF65-F5344CB8AC3E}">
        <p14:creationId xmlns:p14="http://schemas.microsoft.com/office/powerpoint/2010/main" val="25881059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235"/>
                                        </p:tgtEl>
                                        <p:attrNameLst>
                                          <p:attrName>style.visibility</p:attrName>
                                        </p:attrNameLst>
                                      </p:cBhvr>
                                      <p:to>
                                        <p:strVal val="visible"/>
                                      </p:to>
                                    </p:set>
                                    <p:animEffect transition="in" filter="fade">
                                      <p:cBhvr>
                                        <p:cTn id="7" dur="2000"/>
                                        <p:tgtEl>
                                          <p:spTgt spid="9523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p:bldP spid="75571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7FD15B98-16EA-4C24-9866-77C9EE4D47A9}" type="slidenum">
              <a:rPr lang="en-US" altLang="fr-FR" sz="1200">
                <a:solidFill>
                  <a:srgbClr val="045C75"/>
                </a:solidFill>
                <a:latin typeface="Arial" panose="020B0604020202020204" pitchFamily="34" charset="0"/>
              </a:rPr>
              <a:pPr>
                <a:spcBef>
                  <a:spcPct val="0"/>
                </a:spcBef>
                <a:buClrTx/>
                <a:buSzTx/>
                <a:buFontTx/>
                <a:buNone/>
              </a:pPr>
              <a:t>60</a:t>
            </a:fld>
            <a:endParaRPr lang="en-US" altLang="fr-FR" sz="1200">
              <a:solidFill>
                <a:srgbClr val="045C75"/>
              </a:solidFill>
              <a:latin typeface="Arial" panose="020B0604020202020204" pitchFamily="34" charset="0"/>
            </a:endParaRPr>
          </a:p>
        </p:txBody>
      </p:sp>
      <p:sp>
        <p:nvSpPr>
          <p:cNvPr id="96259" name="Rectangle 2"/>
          <p:cNvSpPr>
            <a:spLocks noGrp="1" noChangeArrowheads="1"/>
          </p:cNvSpPr>
          <p:nvPr>
            <p:ph type="title"/>
          </p:nvPr>
        </p:nvSpPr>
        <p:spPr>
          <a:xfrm>
            <a:off x="179388" y="260350"/>
            <a:ext cx="8820150" cy="720725"/>
          </a:xfrm>
        </p:spPr>
        <p:txBody>
          <a:bodyPr/>
          <a:lstStyle/>
          <a:p>
            <a:pPr algn="ctr" eaLnBrk="1" hangingPunct="1"/>
            <a:r>
              <a:rPr lang="fr-FR" altLang="fr-FR" sz="4000" b="1" dirty="0" smtClean="0"/>
              <a:t>Un point délicat</a:t>
            </a:r>
            <a:endParaRPr lang="fr-FR" altLang="fr-FR" sz="1400" b="1" dirty="0" smtClean="0"/>
          </a:p>
        </p:txBody>
      </p:sp>
      <p:sp>
        <p:nvSpPr>
          <p:cNvPr id="755715" name="Rectangle 3"/>
          <p:cNvSpPr>
            <a:spLocks noGrp="1" noChangeArrowheads="1"/>
          </p:cNvSpPr>
          <p:nvPr>
            <p:ph type="body" idx="1"/>
          </p:nvPr>
        </p:nvSpPr>
        <p:spPr>
          <a:xfrm>
            <a:off x="0" y="1268413"/>
            <a:ext cx="9109075" cy="2879725"/>
          </a:xfrm>
        </p:spPr>
        <p:txBody>
          <a:bodyPr/>
          <a:lstStyle/>
          <a:p>
            <a:r>
              <a:rPr lang="fr-FR" altLang="fr-FR" sz="2400" smtClean="0"/>
              <a:t>Cette restriction des relations sexuelles au mariage est certainement l’un des points les plus délicat à défendre et à argumenter dans la société hyper sexualisée d’aujourd’hui</a:t>
            </a:r>
            <a:br>
              <a:rPr lang="fr-FR" altLang="fr-FR" sz="2400" smtClean="0"/>
            </a:br>
            <a:endParaRPr lang="fr-FR" altLang="fr-FR" sz="2400" smtClean="0"/>
          </a:p>
          <a:p>
            <a:r>
              <a:rPr lang="fr-FR" altLang="fr-FR" sz="2400" smtClean="0"/>
              <a:t>On peut simplement noter que l’acte sexuel, dans l’Écriture, n’est pas un acte que l’on peut « pratiquer » de façon neutre</a:t>
            </a:r>
            <a:br>
              <a:rPr lang="fr-FR" altLang="fr-FR" sz="2400" smtClean="0"/>
            </a:br>
            <a:endParaRPr lang="fr-FR" altLang="fr-FR" sz="2400" smtClean="0"/>
          </a:p>
          <a:p>
            <a:r>
              <a:rPr lang="fr-FR" altLang="fr-FR" sz="2400" smtClean="0"/>
              <a:t>Par la rencontre sexuelle, l’individu abandonne au partenaire la valeur et la profondeur infinie de son être et de son histoire. On se livre et on se donne complètement à l’autre, et c’est cet abandon qui est formateur du couple</a:t>
            </a:r>
            <a:br>
              <a:rPr lang="fr-FR" altLang="fr-FR" sz="2400" smtClean="0"/>
            </a:br>
            <a:endParaRPr lang="fr-FR" altLang="fr-FR" sz="2400" smtClean="0"/>
          </a:p>
          <a:p>
            <a:r>
              <a:rPr lang="fr-FR" altLang="fr-FR" sz="2400" smtClean="0"/>
              <a:t>Ce don mutuel et exclusif ne peut être vécu que dans le cadre d’une promesse d’amour, de durée et de fidélité</a:t>
            </a:r>
            <a:endParaRPr lang="fr-FR" altLang="fr-FR" sz="2300" smtClean="0"/>
          </a:p>
        </p:txBody>
      </p:sp>
    </p:spTree>
    <p:extLst>
      <p:ext uri="{BB962C8B-B14F-4D97-AF65-F5344CB8AC3E}">
        <p14:creationId xmlns:p14="http://schemas.microsoft.com/office/powerpoint/2010/main" val="2042292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6259"/>
                                        </p:tgtEl>
                                        <p:attrNameLst>
                                          <p:attrName>style.visibility</p:attrName>
                                        </p:attrNameLst>
                                      </p:cBhvr>
                                      <p:to>
                                        <p:strVal val="visible"/>
                                      </p:to>
                                    </p:set>
                                    <p:animEffect transition="in" filter="fade">
                                      <p:cBhvr>
                                        <p:cTn id="7" dur="2000"/>
                                        <p:tgtEl>
                                          <p:spTgt spid="9625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p:bldP spid="75571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990D3BF3-162E-49E9-ABA2-BD419E3C79DD}" type="slidenum">
              <a:rPr lang="en-US" altLang="fr-FR" sz="1200">
                <a:solidFill>
                  <a:srgbClr val="045C75"/>
                </a:solidFill>
                <a:latin typeface="Arial" panose="020B0604020202020204" pitchFamily="34" charset="0"/>
              </a:rPr>
              <a:pPr>
                <a:spcBef>
                  <a:spcPct val="0"/>
                </a:spcBef>
                <a:buClrTx/>
                <a:buSzTx/>
                <a:buFontTx/>
                <a:buNone/>
              </a:pPr>
              <a:t>61</a:t>
            </a:fld>
            <a:endParaRPr lang="en-US" altLang="fr-FR" sz="1200">
              <a:solidFill>
                <a:srgbClr val="045C75"/>
              </a:solidFill>
              <a:latin typeface="Arial" panose="020B0604020202020204" pitchFamily="34" charset="0"/>
            </a:endParaRPr>
          </a:p>
        </p:txBody>
      </p:sp>
      <p:sp>
        <p:nvSpPr>
          <p:cNvPr id="97283" name="Rectangle 2"/>
          <p:cNvSpPr>
            <a:spLocks noGrp="1" noChangeArrowheads="1"/>
          </p:cNvSpPr>
          <p:nvPr>
            <p:ph type="title"/>
          </p:nvPr>
        </p:nvSpPr>
        <p:spPr>
          <a:xfrm>
            <a:off x="107950" y="188913"/>
            <a:ext cx="8820150" cy="720725"/>
          </a:xfrm>
        </p:spPr>
        <p:txBody>
          <a:bodyPr/>
          <a:lstStyle/>
          <a:p>
            <a:pPr algn="ctr" eaLnBrk="1" hangingPunct="1"/>
            <a:r>
              <a:rPr lang="fr-FR" altLang="fr-FR" sz="3600" b="1" dirty="0" smtClean="0"/>
              <a:t>Apprendre à aimer</a:t>
            </a:r>
            <a:endParaRPr lang="fr-FR" altLang="fr-FR" sz="1200" b="1" dirty="0" smtClean="0"/>
          </a:p>
        </p:txBody>
      </p:sp>
      <p:sp>
        <p:nvSpPr>
          <p:cNvPr id="755715" name="Rectangle 3"/>
          <p:cNvSpPr>
            <a:spLocks noGrp="1" noChangeArrowheads="1"/>
          </p:cNvSpPr>
          <p:nvPr>
            <p:ph type="body" idx="1"/>
          </p:nvPr>
        </p:nvSpPr>
        <p:spPr>
          <a:xfrm>
            <a:off x="0" y="1196975"/>
            <a:ext cx="9109075" cy="2879725"/>
          </a:xfrm>
        </p:spPr>
        <p:txBody>
          <a:bodyPr/>
          <a:lstStyle/>
          <a:p>
            <a:r>
              <a:rPr lang="fr-FR" altLang="fr-FR" sz="2400" smtClean="0"/>
              <a:t>La relation sexuelle n’est pas une question d’aptitude physique ou seulement d’ordre technique</a:t>
            </a:r>
            <a:br>
              <a:rPr lang="fr-FR" altLang="fr-FR" sz="2400" smtClean="0"/>
            </a:br>
            <a:endParaRPr lang="fr-FR" altLang="fr-FR" sz="2400" smtClean="0"/>
          </a:p>
          <a:p>
            <a:r>
              <a:rPr lang="fr-FR" altLang="fr-FR" sz="2400" smtClean="0"/>
              <a:t>Certains disent qu’il est préférable de se </a:t>
            </a:r>
            <a:r>
              <a:rPr lang="fr-FR" altLang="fr-FR" sz="2400" i="1" smtClean="0"/>
              <a:t>tester</a:t>
            </a:r>
            <a:r>
              <a:rPr lang="fr-FR" altLang="fr-FR" sz="2400" smtClean="0"/>
              <a:t> physiquement, avant le mariage, pour être sûr de l’autre</a:t>
            </a:r>
            <a:br>
              <a:rPr lang="fr-FR" altLang="fr-FR" sz="2400" smtClean="0"/>
            </a:br>
            <a:endParaRPr lang="fr-FR" altLang="fr-FR" sz="2400" smtClean="0"/>
          </a:p>
          <a:p>
            <a:r>
              <a:rPr lang="fr-FR" altLang="fr-FR" sz="2400" smtClean="0"/>
              <a:t>Il faut apprendre à </a:t>
            </a:r>
            <a:r>
              <a:rPr lang="fr-FR" altLang="fr-FR" sz="2400" i="1" smtClean="0"/>
              <a:t>aimer</a:t>
            </a:r>
            <a:r>
              <a:rPr lang="fr-FR" altLang="fr-FR" sz="2400" smtClean="0"/>
              <a:t> et non pas à </a:t>
            </a:r>
            <a:r>
              <a:rPr lang="fr-FR" altLang="fr-FR" sz="2400" i="1" smtClean="0"/>
              <a:t>faire l’amour</a:t>
            </a:r>
            <a:r>
              <a:rPr lang="fr-FR" altLang="fr-FR" sz="2400" smtClean="0"/>
              <a:t>. Avant de se marier, c’est l’aptitude au dialogue et à la relation que je dois éprouver en priorité. </a:t>
            </a:r>
            <a:br>
              <a:rPr lang="fr-FR" altLang="fr-FR" sz="2400" smtClean="0"/>
            </a:br>
            <a:endParaRPr lang="fr-FR" altLang="fr-FR" sz="2400" smtClean="0"/>
          </a:p>
          <a:p>
            <a:r>
              <a:rPr lang="fr-FR" altLang="fr-FR" sz="2400" smtClean="0"/>
              <a:t>La fidélité à cette exigence dans la société d’aujourd’hui est un vrai combat, qu’il ne faut ni minimiser, ni spiritualiser </a:t>
            </a:r>
            <a:endParaRPr lang="fr-FR" altLang="fr-FR" sz="2300" smtClean="0"/>
          </a:p>
        </p:txBody>
      </p:sp>
    </p:spTree>
    <p:extLst>
      <p:ext uri="{BB962C8B-B14F-4D97-AF65-F5344CB8AC3E}">
        <p14:creationId xmlns:p14="http://schemas.microsoft.com/office/powerpoint/2010/main" val="6497669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7283"/>
                                        </p:tgtEl>
                                        <p:attrNameLst>
                                          <p:attrName>style.visibility</p:attrName>
                                        </p:attrNameLst>
                                      </p:cBhvr>
                                      <p:to>
                                        <p:strVal val="visible"/>
                                      </p:to>
                                    </p:set>
                                    <p:animEffect transition="in" filter="fade">
                                      <p:cBhvr>
                                        <p:cTn id="7" dur="2000"/>
                                        <p:tgtEl>
                                          <p:spTgt spid="9728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p:bldP spid="75571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CDB6B856-F18C-42FF-A0A1-4B945878F37E}" type="slidenum">
              <a:rPr lang="en-US" altLang="fr-FR" sz="1200">
                <a:solidFill>
                  <a:srgbClr val="045C75"/>
                </a:solidFill>
                <a:latin typeface="Arial" panose="020B0604020202020204" pitchFamily="34" charset="0"/>
              </a:rPr>
              <a:pPr>
                <a:spcBef>
                  <a:spcPct val="0"/>
                </a:spcBef>
                <a:buClrTx/>
                <a:buSzTx/>
                <a:buFontTx/>
                <a:buNone/>
              </a:pPr>
              <a:t>62</a:t>
            </a:fld>
            <a:endParaRPr lang="en-US" altLang="fr-FR" sz="1200">
              <a:solidFill>
                <a:srgbClr val="045C75"/>
              </a:solidFill>
              <a:latin typeface="Arial" panose="020B0604020202020204" pitchFamily="34" charset="0"/>
            </a:endParaRPr>
          </a:p>
        </p:txBody>
      </p:sp>
      <p:sp>
        <p:nvSpPr>
          <p:cNvPr id="98307" name="Rectangle 2"/>
          <p:cNvSpPr>
            <a:spLocks noGrp="1" noChangeArrowheads="1"/>
          </p:cNvSpPr>
          <p:nvPr>
            <p:ph type="title"/>
          </p:nvPr>
        </p:nvSpPr>
        <p:spPr>
          <a:xfrm>
            <a:off x="323850" y="44450"/>
            <a:ext cx="8820150" cy="720725"/>
          </a:xfrm>
        </p:spPr>
        <p:txBody>
          <a:bodyPr/>
          <a:lstStyle/>
          <a:p>
            <a:pPr algn="ctr" eaLnBrk="1" hangingPunct="1"/>
            <a:r>
              <a:rPr lang="fr-FR" altLang="fr-FR" sz="3600" b="1" dirty="0" smtClean="0"/>
              <a:t>Pour vous encourager à tenir bon..</a:t>
            </a:r>
            <a:endParaRPr lang="fr-FR" altLang="fr-FR" sz="1200" b="1" dirty="0" smtClean="0"/>
          </a:p>
        </p:txBody>
      </p:sp>
      <p:sp>
        <p:nvSpPr>
          <p:cNvPr id="755715" name="Rectangle 3"/>
          <p:cNvSpPr>
            <a:spLocks noGrp="1" noChangeArrowheads="1"/>
          </p:cNvSpPr>
          <p:nvPr>
            <p:ph type="body" idx="1"/>
          </p:nvPr>
        </p:nvSpPr>
        <p:spPr>
          <a:xfrm>
            <a:off x="0" y="1270000"/>
            <a:ext cx="9109075" cy="2879725"/>
          </a:xfrm>
        </p:spPr>
        <p:txBody>
          <a:bodyPr/>
          <a:lstStyle/>
          <a:p>
            <a:r>
              <a:rPr lang="fr-FR" altLang="fr-FR" smtClean="0"/>
              <a:t>Trois sécurités sont nécessaires pour  vivre les relations sexuelles de façon satisfaisante et épanouissante : la sécurité affective, la sécurité de lieu et la sécurité de conscience</a:t>
            </a:r>
            <a:br>
              <a:rPr lang="fr-FR" altLang="fr-FR" smtClean="0"/>
            </a:br>
            <a:endParaRPr lang="fr-FR" altLang="fr-FR" smtClean="0"/>
          </a:p>
          <a:p>
            <a:r>
              <a:rPr lang="fr-FR" altLang="fr-FR" smtClean="0"/>
              <a:t>Apprendre à se découvrir et à se connaître</a:t>
            </a:r>
            <a:br>
              <a:rPr lang="fr-FR" altLang="fr-FR" smtClean="0"/>
            </a:br>
            <a:endParaRPr lang="fr-FR" altLang="fr-FR" smtClean="0"/>
          </a:p>
          <a:p>
            <a:r>
              <a:rPr lang="fr-FR" altLang="fr-FR" smtClean="0"/>
              <a:t>Etre maître de sa sexualité</a:t>
            </a:r>
            <a:br>
              <a:rPr lang="fr-FR" altLang="fr-FR" smtClean="0"/>
            </a:br>
            <a:endParaRPr lang="fr-FR" altLang="fr-FR" smtClean="0"/>
          </a:p>
          <a:p>
            <a:r>
              <a:rPr lang="fr-FR" altLang="fr-FR" smtClean="0"/>
              <a:t>On ne peut pas aimer tout le monde de la même façon</a:t>
            </a:r>
            <a:br>
              <a:rPr lang="fr-FR" altLang="fr-FR" smtClean="0"/>
            </a:br>
            <a:endParaRPr lang="fr-FR" altLang="fr-FR" smtClean="0"/>
          </a:p>
          <a:p>
            <a:r>
              <a:rPr lang="fr-FR" altLang="fr-FR" smtClean="0"/>
              <a:t>« Mon corps est le temple du Saint-Esprit.. » (1 corinthiens 6-13)</a:t>
            </a:r>
          </a:p>
        </p:txBody>
      </p:sp>
    </p:spTree>
    <p:extLst>
      <p:ext uri="{BB962C8B-B14F-4D97-AF65-F5344CB8AC3E}">
        <p14:creationId xmlns:p14="http://schemas.microsoft.com/office/powerpoint/2010/main" val="14993672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8307"/>
                                        </p:tgtEl>
                                        <p:attrNameLst>
                                          <p:attrName>style.visibility</p:attrName>
                                        </p:attrNameLst>
                                      </p:cBhvr>
                                      <p:to>
                                        <p:strVal val="visible"/>
                                      </p:to>
                                    </p:set>
                                    <p:animEffect transition="in" filter="fade">
                                      <p:cBhvr>
                                        <p:cTn id="7" dur="500"/>
                                        <p:tgtEl>
                                          <p:spTgt spid="9830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p:bldP spid="755715"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6B2D1D05-9B60-4855-B708-35E00C571ACD}" type="slidenum">
              <a:rPr lang="en-US" altLang="fr-FR" sz="1200">
                <a:solidFill>
                  <a:srgbClr val="045C75"/>
                </a:solidFill>
              </a:rPr>
              <a:pPr>
                <a:spcBef>
                  <a:spcPct val="0"/>
                </a:spcBef>
                <a:buClrTx/>
                <a:buSzTx/>
                <a:buFontTx/>
                <a:buNone/>
              </a:pPr>
              <a:t>63</a:t>
            </a:fld>
            <a:endParaRPr lang="en-US" altLang="fr-FR" sz="1200">
              <a:solidFill>
                <a:srgbClr val="045C75"/>
              </a:solidFill>
            </a:endParaRPr>
          </a:p>
        </p:txBody>
      </p:sp>
      <p:sp>
        <p:nvSpPr>
          <p:cNvPr id="99331" name="Rectangle 2"/>
          <p:cNvSpPr>
            <a:spLocks noGrp="1" noChangeArrowheads="1"/>
          </p:cNvSpPr>
          <p:nvPr>
            <p:ph type="title"/>
          </p:nvPr>
        </p:nvSpPr>
        <p:spPr>
          <a:xfrm>
            <a:off x="827088" y="-242888"/>
            <a:ext cx="7786687" cy="1143001"/>
          </a:xfrm>
        </p:spPr>
        <p:txBody>
          <a:bodyPr/>
          <a:lstStyle/>
          <a:p>
            <a:pPr algn="ctr" eaLnBrk="1" hangingPunct="1"/>
            <a:r>
              <a:rPr lang="fr-FR" altLang="fr-FR" sz="3600" b="1" dirty="0" smtClean="0"/>
              <a:t>Et quand c’est trop dur ?</a:t>
            </a:r>
            <a:endParaRPr lang="fr-FR" altLang="fr-FR" sz="1600" b="1" dirty="0" smtClean="0"/>
          </a:p>
        </p:txBody>
      </p:sp>
      <p:sp>
        <p:nvSpPr>
          <p:cNvPr id="753667" name="Rectangle 3"/>
          <p:cNvSpPr>
            <a:spLocks noGrp="1" noChangeArrowheads="1"/>
          </p:cNvSpPr>
          <p:nvPr>
            <p:ph type="body" idx="1"/>
          </p:nvPr>
        </p:nvSpPr>
        <p:spPr>
          <a:xfrm>
            <a:off x="34925" y="1412875"/>
            <a:ext cx="9074150" cy="2879725"/>
          </a:xfrm>
        </p:spPr>
        <p:txBody>
          <a:bodyPr/>
          <a:lstStyle/>
          <a:p>
            <a:pPr eaLnBrk="1" hangingPunct="1">
              <a:lnSpc>
                <a:spcPct val="90000"/>
              </a:lnSpc>
            </a:pPr>
            <a:r>
              <a:rPr lang="fr-FR" altLang="fr-FR" sz="3200" smtClean="0"/>
              <a:t>Oser en parler au Seigneur</a:t>
            </a:r>
            <a:br>
              <a:rPr lang="fr-FR" altLang="fr-FR" sz="3200" smtClean="0"/>
            </a:br>
            <a:endParaRPr lang="fr-FR" altLang="fr-FR" sz="3200" smtClean="0"/>
          </a:p>
          <a:p>
            <a:pPr eaLnBrk="1" hangingPunct="1">
              <a:lnSpc>
                <a:spcPct val="90000"/>
              </a:lnSpc>
            </a:pPr>
            <a:r>
              <a:rPr lang="fr-FR" altLang="fr-FR" sz="3200" smtClean="0"/>
              <a:t>Oser en parler à des personnes de confiance</a:t>
            </a:r>
            <a:br>
              <a:rPr lang="fr-FR" altLang="fr-FR" sz="3200" smtClean="0"/>
            </a:br>
            <a:endParaRPr lang="fr-FR" altLang="fr-FR" sz="3200" smtClean="0"/>
          </a:p>
          <a:p>
            <a:pPr eaLnBrk="1" hangingPunct="1">
              <a:lnSpc>
                <a:spcPct val="90000"/>
              </a:lnSpc>
            </a:pPr>
            <a:r>
              <a:rPr lang="fr-FR" altLang="fr-FR" sz="3200" smtClean="0"/>
              <a:t>Oser reconnaître ses besoins et ses désirs</a:t>
            </a:r>
            <a:br>
              <a:rPr lang="fr-FR" altLang="fr-FR" sz="3200" smtClean="0"/>
            </a:br>
            <a:endParaRPr lang="fr-FR" altLang="fr-FR" sz="3200" smtClean="0"/>
          </a:p>
          <a:p>
            <a:pPr eaLnBrk="1" hangingPunct="1">
              <a:lnSpc>
                <a:spcPct val="90000"/>
              </a:lnSpc>
            </a:pPr>
            <a:r>
              <a:rPr lang="fr-FR" altLang="fr-FR" sz="3200" smtClean="0"/>
              <a:t>Que semons-nous ? Où semons-nous ? Comment semons-nous ?</a:t>
            </a:r>
            <a:br>
              <a:rPr lang="fr-FR" altLang="fr-FR" sz="3200" smtClean="0"/>
            </a:br>
            <a:endParaRPr lang="fr-FR" altLang="fr-FR" sz="3200" smtClean="0"/>
          </a:p>
          <a:p>
            <a:pPr eaLnBrk="1" hangingPunct="1">
              <a:lnSpc>
                <a:spcPct val="90000"/>
              </a:lnSpc>
            </a:pPr>
            <a:r>
              <a:rPr lang="fr-FR" altLang="fr-FR" sz="3200" smtClean="0"/>
              <a:t>Se rappeler que « Dieu donne ce qu’il ordonne »</a:t>
            </a:r>
            <a:br>
              <a:rPr lang="fr-FR" altLang="fr-FR" sz="3200" smtClean="0"/>
            </a:br>
            <a:endParaRPr lang="fr-FR" altLang="fr-FR" sz="3200" smtClean="0"/>
          </a:p>
        </p:txBody>
      </p:sp>
    </p:spTree>
    <p:extLst>
      <p:ext uri="{BB962C8B-B14F-4D97-AF65-F5344CB8AC3E}">
        <p14:creationId xmlns:p14="http://schemas.microsoft.com/office/powerpoint/2010/main" val="32190943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9331"/>
                                        </p:tgtEl>
                                        <p:attrNameLst>
                                          <p:attrName>style.visibility</p:attrName>
                                        </p:attrNameLst>
                                      </p:cBhvr>
                                      <p:to>
                                        <p:strVal val="visible"/>
                                      </p:to>
                                    </p:set>
                                    <p:animEffect transition="in" filter="fade">
                                      <p:cBhvr>
                                        <p:cTn id="7" dur="2000"/>
                                        <p:tgtEl>
                                          <p:spTgt spid="9933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3667">
                                            <p:txEl>
                                              <p:pRg st="0" end="0"/>
                                            </p:txEl>
                                          </p:spTgt>
                                        </p:tgtEl>
                                        <p:attrNameLst>
                                          <p:attrName>style.visibility</p:attrName>
                                        </p:attrNameLst>
                                      </p:cBhvr>
                                      <p:to>
                                        <p:strVal val="visible"/>
                                      </p:to>
                                    </p:set>
                                    <p:animEffect transition="in" filter="fade">
                                      <p:cBhvr>
                                        <p:cTn id="12" dur="3000"/>
                                        <p:tgtEl>
                                          <p:spTgt spid="753667">
                                            <p:txEl>
                                              <p:pRg st="0" end="0"/>
                                            </p:txEl>
                                          </p:spTgt>
                                        </p:tgtEl>
                                      </p:cBhvr>
                                    </p:animEffect>
                                    <p:anim calcmode="lin" valueType="num">
                                      <p:cBhvr>
                                        <p:cTn id="13" dur="3000" fill="hold"/>
                                        <p:tgtEl>
                                          <p:spTgt spid="753667">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36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3667">
                                            <p:txEl>
                                              <p:pRg st="1" end="1"/>
                                            </p:txEl>
                                          </p:spTgt>
                                        </p:tgtEl>
                                        <p:attrNameLst>
                                          <p:attrName>style.visibility</p:attrName>
                                        </p:attrNameLst>
                                      </p:cBhvr>
                                      <p:to>
                                        <p:strVal val="visible"/>
                                      </p:to>
                                    </p:set>
                                    <p:animEffect transition="in" filter="fade">
                                      <p:cBhvr>
                                        <p:cTn id="19" dur="3000"/>
                                        <p:tgtEl>
                                          <p:spTgt spid="753667">
                                            <p:txEl>
                                              <p:pRg st="1" end="1"/>
                                            </p:txEl>
                                          </p:spTgt>
                                        </p:tgtEl>
                                      </p:cBhvr>
                                    </p:animEffect>
                                    <p:anim calcmode="lin" valueType="num">
                                      <p:cBhvr>
                                        <p:cTn id="20" dur="3000" fill="hold"/>
                                        <p:tgtEl>
                                          <p:spTgt spid="753667">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36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3667">
                                            <p:txEl>
                                              <p:pRg st="2" end="2"/>
                                            </p:txEl>
                                          </p:spTgt>
                                        </p:tgtEl>
                                        <p:attrNameLst>
                                          <p:attrName>style.visibility</p:attrName>
                                        </p:attrNameLst>
                                      </p:cBhvr>
                                      <p:to>
                                        <p:strVal val="visible"/>
                                      </p:to>
                                    </p:set>
                                    <p:animEffect transition="in" filter="fade">
                                      <p:cBhvr>
                                        <p:cTn id="26" dur="3000"/>
                                        <p:tgtEl>
                                          <p:spTgt spid="753667">
                                            <p:txEl>
                                              <p:pRg st="2" end="2"/>
                                            </p:txEl>
                                          </p:spTgt>
                                        </p:tgtEl>
                                      </p:cBhvr>
                                    </p:animEffect>
                                    <p:anim calcmode="lin" valueType="num">
                                      <p:cBhvr>
                                        <p:cTn id="27" dur="3000" fill="hold"/>
                                        <p:tgtEl>
                                          <p:spTgt spid="753667">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36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3667">
                                            <p:txEl>
                                              <p:pRg st="3" end="3"/>
                                            </p:txEl>
                                          </p:spTgt>
                                        </p:tgtEl>
                                        <p:attrNameLst>
                                          <p:attrName>style.visibility</p:attrName>
                                        </p:attrNameLst>
                                      </p:cBhvr>
                                      <p:to>
                                        <p:strVal val="visible"/>
                                      </p:to>
                                    </p:set>
                                    <p:animEffect transition="in" filter="fade">
                                      <p:cBhvr>
                                        <p:cTn id="33" dur="3000"/>
                                        <p:tgtEl>
                                          <p:spTgt spid="753667">
                                            <p:txEl>
                                              <p:pRg st="3" end="3"/>
                                            </p:txEl>
                                          </p:spTgt>
                                        </p:tgtEl>
                                      </p:cBhvr>
                                    </p:animEffect>
                                    <p:anim calcmode="lin" valueType="num">
                                      <p:cBhvr>
                                        <p:cTn id="34" dur="3000" fill="hold"/>
                                        <p:tgtEl>
                                          <p:spTgt spid="753667">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36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3667">
                                            <p:txEl>
                                              <p:pRg st="4" end="4"/>
                                            </p:txEl>
                                          </p:spTgt>
                                        </p:tgtEl>
                                        <p:attrNameLst>
                                          <p:attrName>style.visibility</p:attrName>
                                        </p:attrNameLst>
                                      </p:cBhvr>
                                      <p:to>
                                        <p:strVal val="visible"/>
                                      </p:to>
                                    </p:set>
                                    <p:animEffect transition="in" filter="fade">
                                      <p:cBhvr>
                                        <p:cTn id="40" dur="3000"/>
                                        <p:tgtEl>
                                          <p:spTgt spid="753667">
                                            <p:txEl>
                                              <p:pRg st="4" end="4"/>
                                            </p:txEl>
                                          </p:spTgt>
                                        </p:tgtEl>
                                      </p:cBhvr>
                                    </p:animEffect>
                                    <p:anim calcmode="lin" valueType="num">
                                      <p:cBhvr>
                                        <p:cTn id="41" dur="3000" fill="hold"/>
                                        <p:tgtEl>
                                          <p:spTgt spid="753667">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3667">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p:bldP spid="753667"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a:spcBef>
                <a:spcPct val="0"/>
              </a:spcBef>
              <a:buClrTx/>
              <a:buSzTx/>
              <a:buFontTx/>
              <a:buNone/>
            </a:pPr>
            <a:fld id="{23260654-3615-44E6-8351-57BBA90A8FEA}" type="slidenum">
              <a:rPr lang="en-US" altLang="fr-FR" sz="1200">
                <a:solidFill>
                  <a:srgbClr val="045C75"/>
                </a:solidFill>
                <a:latin typeface="Arial" panose="020B0604020202020204" pitchFamily="34" charset="0"/>
              </a:rPr>
              <a:pPr>
                <a:spcBef>
                  <a:spcPct val="0"/>
                </a:spcBef>
                <a:buClrTx/>
                <a:buSzTx/>
                <a:buFontTx/>
                <a:buNone/>
              </a:pPr>
              <a:t>64</a:t>
            </a:fld>
            <a:endParaRPr lang="en-US" altLang="fr-FR" sz="1200">
              <a:solidFill>
                <a:srgbClr val="045C75"/>
              </a:solidFill>
              <a:latin typeface="Arial" panose="020B0604020202020204" pitchFamily="34" charset="0"/>
            </a:endParaRPr>
          </a:p>
        </p:txBody>
      </p:sp>
      <p:sp>
        <p:nvSpPr>
          <p:cNvPr id="104451" name="Rectangle 2"/>
          <p:cNvSpPr>
            <a:spLocks noGrp="1" noChangeArrowheads="1"/>
          </p:cNvSpPr>
          <p:nvPr>
            <p:ph type="title"/>
          </p:nvPr>
        </p:nvSpPr>
        <p:spPr>
          <a:xfrm>
            <a:off x="863600" y="188913"/>
            <a:ext cx="8388350" cy="720725"/>
          </a:xfrm>
        </p:spPr>
        <p:txBody>
          <a:bodyPr/>
          <a:lstStyle/>
          <a:p>
            <a:pPr algn="ctr" eaLnBrk="1" hangingPunct="1">
              <a:defRPr/>
            </a:pPr>
            <a:r>
              <a:rPr lang="fr-FR" sz="3600" b="1" dirty="0" smtClean="0">
                <a:solidFill>
                  <a:schemeClr val="accent2">
                    <a:lumMod val="75000"/>
                  </a:schemeClr>
                </a:solidFill>
              </a:rPr>
              <a:t>En résumé</a:t>
            </a:r>
            <a:endParaRPr lang="fr-FR" sz="1200" b="1" dirty="0" smtClean="0">
              <a:solidFill>
                <a:schemeClr val="accent2">
                  <a:lumMod val="75000"/>
                </a:schemeClr>
              </a:solidFill>
            </a:endParaRPr>
          </a:p>
        </p:txBody>
      </p:sp>
      <p:sp>
        <p:nvSpPr>
          <p:cNvPr id="755715" name="Rectangle 3"/>
          <p:cNvSpPr>
            <a:spLocks noGrp="1" noChangeArrowheads="1"/>
          </p:cNvSpPr>
          <p:nvPr>
            <p:ph type="body" idx="1"/>
          </p:nvPr>
        </p:nvSpPr>
        <p:spPr>
          <a:xfrm>
            <a:off x="-36513" y="1486793"/>
            <a:ext cx="9144001" cy="1654175"/>
          </a:xfrm>
        </p:spPr>
        <p:txBody>
          <a:bodyPr/>
          <a:lstStyle/>
          <a:p>
            <a:pPr eaLnBrk="1" hangingPunct="1">
              <a:lnSpc>
                <a:spcPct val="90000"/>
              </a:lnSpc>
            </a:pPr>
            <a:r>
              <a:rPr lang="fr-FR" altLang="fr-FR" sz="3200" dirty="0" smtClean="0"/>
              <a:t>« Etouffés par les plaisirs de la vie.. »</a:t>
            </a:r>
            <a:br>
              <a:rPr lang="fr-FR" altLang="fr-FR" sz="3200" dirty="0" smtClean="0"/>
            </a:br>
            <a:endParaRPr lang="fr-FR" altLang="fr-FR" sz="3200" dirty="0" smtClean="0"/>
          </a:p>
          <a:p>
            <a:pPr eaLnBrk="1" hangingPunct="1">
              <a:lnSpc>
                <a:spcPct val="90000"/>
              </a:lnSpc>
            </a:pPr>
            <a:r>
              <a:rPr lang="fr-FR" altLang="fr-FR" sz="3200" dirty="0" smtClean="0">
                <a:cs typeface="Arial" panose="020B0604020202020204" pitchFamily="34" charset="0"/>
              </a:rPr>
              <a:t>« Réjouis-toi.. »</a:t>
            </a:r>
            <a:br>
              <a:rPr lang="fr-FR" altLang="fr-FR" sz="3200" dirty="0" smtClean="0">
                <a:cs typeface="Arial" panose="020B0604020202020204" pitchFamily="34" charset="0"/>
              </a:rPr>
            </a:br>
            <a:endParaRPr lang="fr-FR" altLang="fr-FR" sz="3200" dirty="0" smtClean="0">
              <a:cs typeface="Arial" panose="020B0604020202020204" pitchFamily="34" charset="0"/>
            </a:endParaRPr>
          </a:p>
          <a:p>
            <a:pPr eaLnBrk="1" hangingPunct="1">
              <a:lnSpc>
                <a:spcPct val="90000"/>
              </a:lnSpc>
            </a:pPr>
            <a:r>
              <a:rPr lang="fr-FR" altLang="fr-FR" sz="3200" dirty="0" smtClean="0">
                <a:cs typeface="Arial" panose="020B0604020202020204" pitchFamily="34" charset="0"/>
              </a:rPr>
              <a:t>« Car tout vous appartient.. »</a:t>
            </a:r>
            <a:br>
              <a:rPr lang="fr-FR" altLang="fr-FR" sz="3200" dirty="0" smtClean="0">
                <a:cs typeface="Arial" panose="020B0604020202020204" pitchFamily="34" charset="0"/>
              </a:rPr>
            </a:br>
            <a:endParaRPr lang="fr-FR" altLang="fr-FR" sz="3200" dirty="0" smtClean="0">
              <a:cs typeface="Arial" panose="020B0604020202020204" pitchFamily="34" charset="0"/>
            </a:endParaRPr>
          </a:p>
          <a:p>
            <a:pPr eaLnBrk="1" hangingPunct="1">
              <a:lnSpc>
                <a:spcPct val="90000"/>
              </a:lnSpc>
            </a:pPr>
            <a:r>
              <a:rPr lang="fr-FR" altLang="fr-FR" sz="3200" dirty="0" smtClean="0">
                <a:cs typeface="Arial" panose="020B0604020202020204" pitchFamily="34" charset="0"/>
              </a:rPr>
              <a:t>« Tout m’est permis, mais tout n’est pas utile.. »</a:t>
            </a:r>
            <a:br>
              <a:rPr lang="fr-FR" altLang="fr-FR" sz="3200" dirty="0" smtClean="0">
                <a:cs typeface="Arial" panose="020B0604020202020204" pitchFamily="34" charset="0"/>
              </a:rPr>
            </a:br>
            <a:endParaRPr lang="fr-FR" altLang="fr-FR" sz="3200" dirty="0" smtClean="0">
              <a:cs typeface="Arial" panose="020B0604020202020204" pitchFamily="34" charset="0"/>
            </a:endParaRPr>
          </a:p>
          <a:p>
            <a:pPr eaLnBrk="1" hangingPunct="1">
              <a:lnSpc>
                <a:spcPct val="90000"/>
              </a:lnSpc>
            </a:pPr>
            <a:r>
              <a:rPr lang="fr-FR" altLang="fr-FR" sz="3200" dirty="0" smtClean="0">
                <a:cs typeface="Arial" panose="020B0604020202020204" pitchFamily="34" charset="0"/>
              </a:rPr>
              <a:t>« Vous avez été appelés à la liberté.. »</a:t>
            </a:r>
          </a:p>
        </p:txBody>
      </p:sp>
    </p:spTree>
    <p:extLst>
      <p:ext uri="{BB962C8B-B14F-4D97-AF65-F5344CB8AC3E}">
        <p14:creationId xmlns:p14="http://schemas.microsoft.com/office/powerpoint/2010/main" val="17844209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4451"/>
                                        </p:tgtEl>
                                        <p:attrNameLst>
                                          <p:attrName>style.visibility</p:attrName>
                                        </p:attrNameLst>
                                      </p:cBhvr>
                                      <p:to>
                                        <p:strVal val="visible"/>
                                      </p:to>
                                    </p:set>
                                    <p:animEffect transition="in" filter="fade">
                                      <p:cBhvr>
                                        <p:cTn id="7" dur="2000"/>
                                        <p:tgtEl>
                                          <p:spTgt spid="10445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55715">
                                            <p:txEl>
                                              <p:pRg st="0" end="0"/>
                                            </p:txEl>
                                          </p:spTgt>
                                        </p:tgtEl>
                                        <p:attrNameLst>
                                          <p:attrName>style.visibility</p:attrName>
                                        </p:attrNameLst>
                                      </p:cBhvr>
                                      <p:to>
                                        <p:strVal val="visible"/>
                                      </p:to>
                                    </p:set>
                                    <p:animEffect transition="in" filter="fade">
                                      <p:cBhvr>
                                        <p:cTn id="12" dur="3000"/>
                                        <p:tgtEl>
                                          <p:spTgt spid="755715">
                                            <p:txEl>
                                              <p:pRg st="0" end="0"/>
                                            </p:txEl>
                                          </p:spTgt>
                                        </p:tgtEl>
                                      </p:cBhvr>
                                    </p:animEffect>
                                    <p:anim calcmode="lin" valueType="num">
                                      <p:cBhvr>
                                        <p:cTn id="13" dur="3000" fill="hold"/>
                                        <p:tgtEl>
                                          <p:spTgt spid="755715">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75571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55715">
                                            <p:txEl>
                                              <p:pRg st="1" end="1"/>
                                            </p:txEl>
                                          </p:spTgt>
                                        </p:tgtEl>
                                        <p:attrNameLst>
                                          <p:attrName>style.visibility</p:attrName>
                                        </p:attrNameLst>
                                      </p:cBhvr>
                                      <p:to>
                                        <p:strVal val="visible"/>
                                      </p:to>
                                    </p:set>
                                    <p:animEffect transition="in" filter="fade">
                                      <p:cBhvr>
                                        <p:cTn id="19" dur="3000"/>
                                        <p:tgtEl>
                                          <p:spTgt spid="755715">
                                            <p:txEl>
                                              <p:pRg st="1" end="1"/>
                                            </p:txEl>
                                          </p:spTgt>
                                        </p:tgtEl>
                                      </p:cBhvr>
                                    </p:animEffect>
                                    <p:anim calcmode="lin" valueType="num">
                                      <p:cBhvr>
                                        <p:cTn id="20" dur="3000" fill="hold"/>
                                        <p:tgtEl>
                                          <p:spTgt spid="755715">
                                            <p:txEl>
                                              <p:pRg st="1" end="1"/>
                                            </p:txEl>
                                          </p:spTgt>
                                        </p:tgtEl>
                                        <p:attrNameLst>
                                          <p:attrName>ppt_x</p:attrName>
                                        </p:attrNameLst>
                                      </p:cBhvr>
                                      <p:tavLst>
                                        <p:tav tm="0">
                                          <p:val>
                                            <p:strVal val="#ppt_x"/>
                                          </p:val>
                                        </p:tav>
                                        <p:tav tm="100000">
                                          <p:val>
                                            <p:strVal val="#ppt_x"/>
                                          </p:val>
                                        </p:tav>
                                      </p:tavLst>
                                    </p:anim>
                                    <p:anim calcmode="lin" valueType="num">
                                      <p:cBhvr>
                                        <p:cTn id="21" dur="3000" fill="hold"/>
                                        <p:tgtEl>
                                          <p:spTgt spid="7557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55715">
                                            <p:txEl>
                                              <p:pRg st="2" end="2"/>
                                            </p:txEl>
                                          </p:spTgt>
                                        </p:tgtEl>
                                        <p:attrNameLst>
                                          <p:attrName>style.visibility</p:attrName>
                                        </p:attrNameLst>
                                      </p:cBhvr>
                                      <p:to>
                                        <p:strVal val="visible"/>
                                      </p:to>
                                    </p:set>
                                    <p:animEffect transition="in" filter="fade">
                                      <p:cBhvr>
                                        <p:cTn id="26" dur="3000"/>
                                        <p:tgtEl>
                                          <p:spTgt spid="755715">
                                            <p:txEl>
                                              <p:pRg st="2" end="2"/>
                                            </p:txEl>
                                          </p:spTgt>
                                        </p:tgtEl>
                                      </p:cBhvr>
                                    </p:animEffect>
                                    <p:anim calcmode="lin" valueType="num">
                                      <p:cBhvr>
                                        <p:cTn id="27" dur="3000" fill="hold"/>
                                        <p:tgtEl>
                                          <p:spTgt spid="755715">
                                            <p:txEl>
                                              <p:pRg st="2" end="2"/>
                                            </p:txEl>
                                          </p:spTgt>
                                        </p:tgtEl>
                                        <p:attrNameLst>
                                          <p:attrName>ppt_x</p:attrName>
                                        </p:attrNameLst>
                                      </p:cBhvr>
                                      <p:tavLst>
                                        <p:tav tm="0">
                                          <p:val>
                                            <p:strVal val="#ppt_x"/>
                                          </p:val>
                                        </p:tav>
                                        <p:tav tm="100000">
                                          <p:val>
                                            <p:strVal val="#ppt_x"/>
                                          </p:val>
                                        </p:tav>
                                      </p:tavLst>
                                    </p:anim>
                                    <p:anim calcmode="lin" valueType="num">
                                      <p:cBhvr>
                                        <p:cTn id="28" dur="3000" fill="hold"/>
                                        <p:tgtEl>
                                          <p:spTgt spid="7557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55715">
                                            <p:txEl>
                                              <p:pRg st="3" end="3"/>
                                            </p:txEl>
                                          </p:spTgt>
                                        </p:tgtEl>
                                        <p:attrNameLst>
                                          <p:attrName>style.visibility</p:attrName>
                                        </p:attrNameLst>
                                      </p:cBhvr>
                                      <p:to>
                                        <p:strVal val="visible"/>
                                      </p:to>
                                    </p:set>
                                    <p:animEffect transition="in" filter="fade">
                                      <p:cBhvr>
                                        <p:cTn id="33" dur="3000"/>
                                        <p:tgtEl>
                                          <p:spTgt spid="755715">
                                            <p:txEl>
                                              <p:pRg st="3" end="3"/>
                                            </p:txEl>
                                          </p:spTgt>
                                        </p:tgtEl>
                                      </p:cBhvr>
                                    </p:animEffect>
                                    <p:anim calcmode="lin" valueType="num">
                                      <p:cBhvr>
                                        <p:cTn id="34" dur="3000" fill="hold"/>
                                        <p:tgtEl>
                                          <p:spTgt spid="755715">
                                            <p:txEl>
                                              <p:pRg st="3" end="3"/>
                                            </p:txEl>
                                          </p:spTgt>
                                        </p:tgtEl>
                                        <p:attrNameLst>
                                          <p:attrName>ppt_x</p:attrName>
                                        </p:attrNameLst>
                                      </p:cBhvr>
                                      <p:tavLst>
                                        <p:tav tm="0">
                                          <p:val>
                                            <p:strVal val="#ppt_x"/>
                                          </p:val>
                                        </p:tav>
                                        <p:tav tm="100000">
                                          <p:val>
                                            <p:strVal val="#ppt_x"/>
                                          </p:val>
                                        </p:tav>
                                      </p:tavLst>
                                    </p:anim>
                                    <p:anim calcmode="lin" valueType="num">
                                      <p:cBhvr>
                                        <p:cTn id="35" dur="3000" fill="hold"/>
                                        <p:tgtEl>
                                          <p:spTgt spid="75571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55715">
                                            <p:txEl>
                                              <p:pRg st="4" end="4"/>
                                            </p:txEl>
                                          </p:spTgt>
                                        </p:tgtEl>
                                        <p:attrNameLst>
                                          <p:attrName>style.visibility</p:attrName>
                                        </p:attrNameLst>
                                      </p:cBhvr>
                                      <p:to>
                                        <p:strVal val="visible"/>
                                      </p:to>
                                    </p:set>
                                    <p:animEffect transition="in" filter="fade">
                                      <p:cBhvr>
                                        <p:cTn id="40" dur="3000"/>
                                        <p:tgtEl>
                                          <p:spTgt spid="755715">
                                            <p:txEl>
                                              <p:pRg st="4" end="4"/>
                                            </p:txEl>
                                          </p:spTgt>
                                        </p:tgtEl>
                                      </p:cBhvr>
                                    </p:animEffect>
                                    <p:anim calcmode="lin" valueType="num">
                                      <p:cBhvr>
                                        <p:cTn id="41" dur="3000" fill="hold"/>
                                        <p:tgtEl>
                                          <p:spTgt spid="755715">
                                            <p:txEl>
                                              <p:pRg st="4" end="4"/>
                                            </p:txEl>
                                          </p:spTgt>
                                        </p:tgtEl>
                                        <p:attrNameLst>
                                          <p:attrName>ppt_x</p:attrName>
                                        </p:attrNameLst>
                                      </p:cBhvr>
                                      <p:tavLst>
                                        <p:tav tm="0">
                                          <p:val>
                                            <p:strVal val="#ppt_x"/>
                                          </p:val>
                                        </p:tav>
                                        <p:tav tm="100000">
                                          <p:val>
                                            <p:strVal val="#ppt_x"/>
                                          </p:val>
                                        </p:tav>
                                      </p:tavLst>
                                    </p:anim>
                                    <p:anim calcmode="lin" valueType="num">
                                      <p:cBhvr>
                                        <p:cTn id="42" dur="3000" fill="hold"/>
                                        <p:tgtEl>
                                          <p:spTgt spid="755715">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p:bldP spid="755715" grpId="0" build="p" bldLvl="5"/>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9512" y="1124744"/>
            <a:ext cx="8964488" cy="5847755"/>
          </a:xfrm>
          <a:prstGeom prst="rect">
            <a:avLst/>
          </a:prstGeom>
        </p:spPr>
        <p:txBody>
          <a:bodyPr wrap="square">
            <a:spAutoFit/>
          </a:bodyPr>
          <a:lstStyle/>
          <a:p>
            <a:pPr algn="just">
              <a:tabLst>
                <a:tab pos="2219325" algn="l"/>
              </a:tabLst>
            </a:pPr>
            <a:r>
              <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Seigneur, je crois que tu es un Dieu avec de grands desseins. </a:t>
            </a:r>
            <a:endPar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tabLst>
                <a:tab pos="2219325" algn="l"/>
              </a:tabLst>
            </a:pPr>
            <a:endPar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tabLst>
                <a:tab pos="2219325" algn="l"/>
              </a:tabLst>
            </a:pP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Tu </a:t>
            </a:r>
            <a:r>
              <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m’as placé dans ma famille particulière, dans un temps particulier de l’Histoire. Je ne vois pas ce que tu vois mais je te demande de me montrer, Seigneur, la révélation et les buts que tu as pour moi </a:t>
            </a: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dans ma vie de famille. </a:t>
            </a:r>
          </a:p>
          <a:p>
            <a:pPr algn="just">
              <a:tabLst>
                <a:tab pos="2219325" algn="l"/>
              </a:tabLst>
            </a:pPr>
            <a:endPar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tabLst>
                <a:tab pos="2219325" algn="l"/>
              </a:tabLst>
            </a:pP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Je </a:t>
            </a:r>
            <a:r>
              <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ne veux pas trahir ou être ingrat envers ce que tu m’as donné. Mais en même temps, aide-moi à discerner ce que je dois abandonner de mon passé et quelles sont  dans le présent, les questions d’apprentissage essentielles dont je dois </a:t>
            </a: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m’occuper</a:t>
            </a:r>
            <a:r>
              <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dans mon désir de suivre Jésus-Christ.</a:t>
            </a:r>
          </a:p>
          <a:p>
            <a:pPr algn="just">
              <a:tabLst>
                <a:tab pos="2219325" algn="l"/>
              </a:tabLst>
            </a:pP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fr-FR" sz="2200"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tabLst>
                <a:tab pos="2219325" algn="l"/>
              </a:tabLst>
            </a:pPr>
            <a:r>
              <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Accorde-moi le courage ; accorde-moi la sagesse d’apprendre du passé mais de ne pas être paralysé par lui. Et que je puisse, comme Joseph, être une bénédiction pour ma famille terrestre, ma famille spirituelle et le monde entier. </a:t>
            </a:r>
            <a:endPar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tabLst>
                <a:tab pos="2219325" algn="l"/>
              </a:tabLst>
            </a:pPr>
            <a:endPar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a:p>
            <a:pPr algn="just">
              <a:tabLst>
                <a:tab pos="2219325" algn="l"/>
              </a:tabLst>
            </a:pPr>
            <a:r>
              <a:rPr lang="fr-FR" sz="2200" i="1" dirty="0" smtClean="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Au nom de Jésus</a:t>
            </a:r>
            <a:r>
              <a:rPr lang="fr-FR" sz="2200" i="1"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rPr>
              <a:t>, amen.</a:t>
            </a:r>
            <a:endParaRPr lang="fr-FR" sz="2200" dirty="0">
              <a:solidFill>
                <a:srgbClr val="000000"/>
              </a:solidFill>
              <a:latin typeface="Times New Roman" panose="02020603050405020304" pitchFamily="18" charset="0"/>
              <a:ea typeface="Arial Unicode MS" panose="020B0604020202020204" pitchFamily="34" charset="-128"/>
              <a:cs typeface="Times New Roman" panose="02020603050405020304" pitchFamily="18" charset="0"/>
            </a:endParaRPr>
          </a:p>
        </p:txBody>
      </p:sp>
      <p:sp>
        <p:nvSpPr>
          <p:cNvPr id="4" name="Rectangle 2"/>
          <p:cNvSpPr txBox="1">
            <a:spLocks noChangeArrowheads="1"/>
          </p:cNvSpPr>
          <p:nvPr/>
        </p:nvSpPr>
        <p:spPr bwMode="auto">
          <a:xfrm>
            <a:off x="0" y="-27384"/>
            <a:ext cx="9144000" cy="1080120"/>
          </a:xfrm>
          <a:prstGeom prst="rect">
            <a:avLst/>
          </a:prstGeom>
          <a:solidFill>
            <a:schemeClr val="accent1"/>
          </a:solidFill>
          <a:ln w="9525">
            <a:noFill/>
            <a:miter lim="800000"/>
            <a:headEnd/>
            <a:tailEnd/>
          </a:ln>
        </p:spPr>
        <p:txBody>
          <a:bodyPr anchor="ctr"/>
          <a:lstStyle/>
          <a:p>
            <a:pPr algn="ctr">
              <a:defRPr/>
            </a:pPr>
            <a:r>
              <a:rPr lang="fr-FR" sz="3800" b="1" kern="0" dirty="0" smtClean="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rPr>
              <a:t>Prière</a:t>
            </a:r>
            <a:endParaRPr lang="fr-FR" sz="3800" b="1" kern="0" dirty="0">
              <a:ln w="12700">
                <a:solidFill>
                  <a:srgbClr val="4E3B30">
                    <a:satMod val="155000"/>
                  </a:srgbClr>
                </a:solidFill>
                <a:prstDash val="solid"/>
              </a:ln>
              <a:solidFill>
                <a:srgbClr val="FBEEC9">
                  <a:tint val="85000"/>
                  <a:satMod val="155000"/>
                </a:srgbClr>
              </a:solidFill>
              <a:effectLst>
                <a:outerShdw blurRad="41275" dist="20320" dir="1800000" algn="tl" rotWithShape="0">
                  <a:srgbClr val="000000">
                    <a:alpha val="40000"/>
                  </a:srgbClr>
                </a:outerShdw>
              </a:effectLst>
              <a:latin typeface="Franklin Gothic Medium"/>
            </a:endParaRPr>
          </a:p>
        </p:txBody>
      </p:sp>
    </p:spTree>
    <p:extLst>
      <p:ext uri="{BB962C8B-B14F-4D97-AF65-F5344CB8AC3E}">
        <p14:creationId xmlns:p14="http://schemas.microsoft.com/office/powerpoint/2010/main" val="29703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4786233" y="5999082"/>
            <a:ext cx="4325398" cy="830997"/>
          </a:xfrm>
          <a:prstGeom prst="rect">
            <a:avLst/>
          </a:prstGeom>
          <a:noFill/>
          <a:ln w="9525">
            <a:noFill/>
            <a:miter lim="800000"/>
            <a:headEnd/>
            <a:tailEnd/>
          </a:ln>
        </p:spPr>
        <p:txBody>
          <a:bodyPr wrap="square">
            <a:spAutoFit/>
          </a:bodyPr>
          <a:lstStyle/>
          <a:p>
            <a:pPr algn="ctr" eaLnBrk="0" fontAlgn="base" hangingPunct="0">
              <a:spcBef>
                <a:spcPct val="0"/>
              </a:spcBef>
              <a:spcAft>
                <a:spcPct val="0"/>
              </a:spcAft>
            </a:pPr>
            <a:r>
              <a:rPr lang="fr-FR" sz="1200" u="sng" dirty="0" smtClean="0">
                <a:solidFill>
                  <a:srgbClr val="00B0F0"/>
                </a:solidFill>
                <a:hlinkClick r:id="rId2"/>
              </a:rPr>
              <a:t>www.chateau-de-joudes.com</a:t>
            </a:r>
            <a:endParaRPr lang="fr-FR" sz="1200" u="sng" dirty="0" smtClean="0">
              <a:solidFill>
                <a:srgbClr val="00B0F0"/>
              </a:solidFill>
            </a:endParaRPr>
          </a:p>
          <a:p>
            <a:pPr algn="ctr" eaLnBrk="0" fontAlgn="base" hangingPunct="0">
              <a:spcBef>
                <a:spcPct val="0"/>
              </a:spcBef>
              <a:spcAft>
                <a:spcPct val="0"/>
              </a:spcAft>
            </a:pPr>
            <a:r>
              <a:rPr lang="fr-FR" sz="1200" u="sng" dirty="0" smtClean="0">
                <a:solidFill>
                  <a:srgbClr val="00B0F0"/>
                </a:solidFill>
              </a:rPr>
              <a:t>www.missionvieetfamille.com</a:t>
            </a:r>
            <a:endParaRPr lang="fr-FR" sz="1200" u="sng" dirty="0">
              <a:solidFill>
                <a:srgbClr val="00B0F0"/>
              </a:solidFill>
            </a:endParaRPr>
          </a:p>
          <a:p>
            <a:pPr algn="ctr" eaLnBrk="0" fontAlgn="base" hangingPunct="0">
              <a:spcBef>
                <a:spcPct val="0"/>
              </a:spcBef>
              <a:spcAft>
                <a:spcPct val="0"/>
              </a:spcAft>
            </a:pPr>
            <a:r>
              <a:rPr lang="fr-FR" sz="1200" dirty="0" smtClean="0">
                <a:solidFill>
                  <a:srgbClr val="000000"/>
                </a:solidFill>
              </a:rPr>
              <a:t>Septembre 2017  </a:t>
            </a:r>
            <a:endParaRPr lang="fr-FR" sz="1200" dirty="0">
              <a:solidFill>
                <a:srgbClr val="000000"/>
              </a:solidFill>
            </a:endParaRPr>
          </a:p>
          <a:p>
            <a:pPr algn="ctr" eaLnBrk="0" fontAlgn="base" hangingPunct="0">
              <a:spcBef>
                <a:spcPct val="0"/>
              </a:spcBef>
              <a:spcAft>
                <a:spcPct val="0"/>
              </a:spcAft>
            </a:pPr>
            <a:r>
              <a:rPr lang="fr-FR" sz="1200" dirty="0">
                <a:solidFill>
                  <a:srgbClr val="000000"/>
                </a:solidFill>
              </a:rPr>
              <a:t>© </a:t>
            </a:r>
            <a:r>
              <a:rPr lang="fr-FR" sz="1200" dirty="0" smtClean="0">
                <a:solidFill>
                  <a:srgbClr val="000000"/>
                </a:solidFill>
              </a:rPr>
              <a:t> Château </a:t>
            </a:r>
            <a:r>
              <a:rPr lang="fr-FR" sz="1200" dirty="0">
                <a:solidFill>
                  <a:srgbClr val="000000"/>
                </a:solidFill>
              </a:rPr>
              <a:t>de Joudes </a:t>
            </a:r>
            <a:r>
              <a:rPr lang="fr-FR" sz="1200" dirty="0" smtClean="0">
                <a:solidFill>
                  <a:srgbClr val="000000"/>
                </a:solidFill>
              </a:rPr>
              <a:t>Saint-Amour et MVF</a:t>
            </a:r>
            <a:endParaRPr lang="fr-FR" sz="1200" dirty="0">
              <a:solidFill>
                <a:srgbClr val="000000"/>
              </a:solidFill>
            </a:endParaRP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841"/>
            <a:ext cx="4849398" cy="6858000"/>
          </a:xfrm>
          <a:prstGeom prst="rect">
            <a:avLst/>
          </a:prstGeom>
        </p:spPr>
      </p:pic>
      <p:sp>
        <p:nvSpPr>
          <p:cNvPr id="5" name="Rectangle 4"/>
          <p:cNvSpPr/>
          <p:nvPr/>
        </p:nvSpPr>
        <p:spPr>
          <a:xfrm>
            <a:off x="4849398" y="1124744"/>
            <a:ext cx="4262233" cy="4832092"/>
          </a:xfrm>
          <a:prstGeom prst="rect">
            <a:avLst/>
          </a:prstGeom>
        </p:spPr>
        <p:txBody>
          <a:bodyPr wrap="square">
            <a:spAutoFit/>
          </a:bodyPr>
          <a:lstStyle/>
          <a:p>
            <a:pPr marL="342900" indent="-342900" eaLnBrk="0" fontAlgn="base" hangingPunct="0">
              <a:spcBef>
                <a:spcPct val="0"/>
              </a:spcBef>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le modèle biblique et la </a:t>
            </a:r>
            <a:r>
              <a:rPr lang="fr-FR" sz="2800" b="1" dirty="0" smtClean="0">
                <a:solidFill>
                  <a:srgbClr val="000000"/>
                </a:solidFill>
                <a:latin typeface="Calibri" panose="020F0502020204030204" pitchFamily="34" charset="0"/>
                <a:ea typeface="Times New Roman" panose="02020603050405020304" pitchFamily="18" charset="0"/>
              </a:rPr>
              <a:t>réalité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indent="-342900" eaLnBrk="0" fontAlgn="base" hangingPunct="0">
              <a:spcBef>
                <a:spcPct val="0"/>
              </a:spcBef>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particulières pour les jeunes et les personnes </a:t>
            </a:r>
            <a:r>
              <a:rPr lang="fr-FR" sz="2800" b="1" dirty="0" smtClean="0">
                <a:solidFill>
                  <a:srgbClr val="000000"/>
                </a:solidFill>
                <a:latin typeface="Calibri" panose="020F0502020204030204" pitchFamily="34" charset="0"/>
                <a:ea typeface="Times New Roman" panose="02020603050405020304" pitchFamily="18" charset="0"/>
              </a:rPr>
              <a:t>seules »</a:t>
            </a:r>
            <a:br>
              <a:rPr lang="fr-FR" sz="2800" b="1" dirty="0" smtClean="0">
                <a:solidFill>
                  <a:srgbClr val="000000"/>
                </a:solidFill>
                <a:latin typeface="Calibri" panose="020F0502020204030204" pitchFamily="34" charset="0"/>
                <a:ea typeface="Times New Roman" panose="02020603050405020304" pitchFamily="18" charset="0"/>
              </a:rPr>
            </a:br>
            <a:endParaRPr lang="fr-FR" sz="2800" b="1" dirty="0" smtClean="0">
              <a:solidFill>
                <a:srgbClr val="000000"/>
              </a:solidFill>
              <a:latin typeface="Calibri" panose="020F0502020204030204" pitchFamily="34" charset="0"/>
              <a:ea typeface="Times New Roman" panose="02020603050405020304" pitchFamily="18" charset="0"/>
            </a:endParaRPr>
          </a:p>
          <a:p>
            <a:pPr marL="342900" indent="-342900" eaLnBrk="0" fontAlgn="base" hangingPunct="0">
              <a:spcBef>
                <a:spcPct val="0"/>
              </a:spcBef>
              <a:buSzPts val="1000"/>
              <a:buFont typeface="Wingdings" panose="05000000000000000000" pitchFamily="2" charset="2"/>
              <a:buChar char="Ø"/>
              <a:tabLst>
                <a:tab pos="457200" algn="l"/>
              </a:tabLst>
            </a:pPr>
            <a:r>
              <a:rPr lang="fr-FR" sz="2800" b="1" dirty="0" smtClean="0">
                <a:solidFill>
                  <a:srgbClr val="000000"/>
                </a:solidFill>
                <a:latin typeface="Calibri" panose="020F0502020204030204" pitchFamily="34" charset="0"/>
                <a:ea typeface="Times New Roman" panose="02020603050405020304" pitchFamily="18" charset="0"/>
              </a:rPr>
              <a:t>« Tensions </a:t>
            </a:r>
            <a:r>
              <a:rPr lang="fr-FR" sz="2800" b="1" dirty="0">
                <a:solidFill>
                  <a:srgbClr val="000000"/>
                </a:solidFill>
                <a:latin typeface="Calibri" panose="020F0502020204030204" pitchFamily="34" charset="0"/>
                <a:ea typeface="Times New Roman" panose="02020603050405020304" pitchFamily="18" charset="0"/>
              </a:rPr>
              <a:t>entre la maturité et les relations </a:t>
            </a:r>
            <a:r>
              <a:rPr lang="fr-FR" sz="2800" b="1" dirty="0" smtClean="0">
                <a:solidFill>
                  <a:srgbClr val="000000"/>
                </a:solidFill>
                <a:latin typeface="Calibri" panose="020F0502020204030204" pitchFamily="34" charset="0"/>
                <a:ea typeface="Times New Roman" panose="02020603050405020304" pitchFamily="18" charset="0"/>
              </a:rPr>
              <a:t>familiales »</a:t>
            </a:r>
            <a:endParaRPr lang="fr-FR" sz="2800" b="1" dirty="0">
              <a:solidFill>
                <a:srgbClr val="000000"/>
              </a:solidFill>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25490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25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225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fade">
                                      <p:cBhvr>
                                        <p:cTn id="22" dur="2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1800" b="1" i="0" u="none" strike="noStrike" cap="none" normalizeH="0" baseline="0" smtClean="0">
            <a:ln>
              <a:noFill/>
            </a:ln>
            <a:solidFill>
              <a:schemeClr val="tx1"/>
            </a:solidFill>
            <a:effectLst/>
            <a:latin typeface="Arial"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Promenade">
  <a:themeElements>
    <a:clrScheme name="Promenad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Promenade">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Promenade">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5.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Trek</Template>
  <TotalTime>7805</TotalTime>
  <Words>1711</Words>
  <Application>Microsoft Office PowerPoint</Application>
  <PresentationFormat>Affichage à l'écran (4:3)</PresentationFormat>
  <Paragraphs>379</Paragraphs>
  <Slides>66</Slides>
  <Notes>25</Notes>
  <HiddenSlides>0</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66</vt:i4>
      </vt:variant>
    </vt:vector>
  </HeadingPairs>
  <TitlesOfParts>
    <vt:vector size="80" baseType="lpstr">
      <vt:lpstr>Arial Unicode MS</vt:lpstr>
      <vt:lpstr>Arial</vt:lpstr>
      <vt:lpstr>Calibri</vt:lpstr>
      <vt:lpstr>Constantia</vt:lpstr>
      <vt:lpstr>Franklin Gothic Book</vt:lpstr>
      <vt:lpstr>Franklin Gothic Medium</vt:lpstr>
      <vt:lpstr>Times New Roman</vt:lpstr>
      <vt:lpstr>Wingdings</vt:lpstr>
      <vt:lpstr>Wingdings 2</vt:lpstr>
      <vt:lpstr>Promenade</vt:lpstr>
      <vt:lpstr>Thème Office</vt:lpstr>
      <vt:lpstr>3_Default Design</vt:lpstr>
      <vt:lpstr>1_Promenade</vt:lpstr>
      <vt:lpstr>1_Flow</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Que celui qui peut comprendre  comprenne ! » Matthieu 19</vt:lpstr>
      <vt:lpstr>Présentation PowerPoint</vt:lpstr>
      <vt:lpstr>La base solide</vt:lpstr>
      <vt:lpstr>Et quand c’est trop dur ?</vt:lpstr>
      <vt:lpstr>Présentation PowerPoint</vt:lpstr>
      <vt:lpstr>Présentation PowerPoint</vt:lpstr>
      <vt:lpstr>Présentation PowerPoint</vt:lpstr>
      <vt:lpstr>Présentation PowerPoint</vt:lpstr>
      <vt:lpstr>Je vous dédie 5 paroles de l’Evangile</vt:lpstr>
      <vt:lpstr>« Les plaisirs de la vie.. »</vt:lpstr>
      <vt:lpstr>Pourquoi nos priorités sont-elles importantes ?</vt:lpstr>
      <vt:lpstr>« Réjouis-toi.. »</vt:lpstr>
      <vt:lpstr>Pourquoi le rappel du jugement de Dieu ?</vt:lpstr>
      <vt:lpstr>« Car tout vous appartient.. »</vt:lpstr>
      <vt:lpstr>« Car tout vous appartient.. »</vt:lpstr>
      <vt:lpstr>« Tout m’est permis, mais tout n’est pas utile.. »</vt:lpstr>
      <vt:lpstr>Etonnante Parole de Dieu !</vt:lpstr>
      <vt:lpstr>« Vous avez été appelés à la liberté.. »</vt:lpstr>
      <vt:lpstr>Présentation PowerPoint</vt:lpstr>
      <vt:lpstr>Une sexualité sans relation sexuelle ?</vt:lpstr>
      <vt:lpstr>Quelques situations bibliques</vt:lpstr>
      <vt:lpstr>Un point délicat</vt:lpstr>
      <vt:lpstr>Apprendre à aimer</vt:lpstr>
      <vt:lpstr>Pour vous encourager à tenir bon..</vt:lpstr>
      <vt:lpstr>Et quand c’est trop dur ?</vt:lpstr>
      <vt:lpstr>En résumé</vt:lpstr>
      <vt:lpstr>Présentation PowerPoint</vt:lpstr>
      <vt:lpstr>Présentation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Mission Vie et Famille</dc:creator>
  <cp:lastModifiedBy>probook</cp:lastModifiedBy>
  <cp:revision>86</cp:revision>
  <dcterms:created xsi:type="dcterms:W3CDTF">2013-09-06T20:37:48Z</dcterms:created>
  <dcterms:modified xsi:type="dcterms:W3CDTF">2017-09-15T21:59:39Z</dcterms:modified>
</cp:coreProperties>
</file>